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4" r:id="rId3"/>
    <p:sldId id="278" r:id="rId4"/>
    <p:sldId id="258" r:id="rId5"/>
    <p:sldId id="259" r:id="rId6"/>
    <p:sldId id="279" r:id="rId7"/>
    <p:sldId id="277" r:id="rId8"/>
    <p:sldId id="262" r:id="rId9"/>
    <p:sldId id="265" r:id="rId10"/>
    <p:sldId id="266" r:id="rId11"/>
    <p:sldId id="268" r:id="rId12"/>
    <p:sldId id="269" r:id="rId13"/>
    <p:sldId id="280" r:id="rId14"/>
    <p:sldId id="273" r:id="rId15"/>
    <p:sldId id="275" r:id="rId16"/>
    <p:sldId id="274" r:id="rId17"/>
    <p:sldId id="281" r:id="rId18"/>
    <p:sldId id="276"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85" autoAdjust="0"/>
    <p:restoredTop sz="84479" autoAdjust="0"/>
  </p:normalViewPr>
  <p:slideViewPr>
    <p:cSldViewPr snapToGrid="0">
      <p:cViewPr varScale="1">
        <p:scale>
          <a:sx n="98" d="100"/>
          <a:sy n="98" d="100"/>
        </p:scale>
        <p:origin x="7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9C0A0-E3A8-4128-A03E-07983E4BB2A3}" type="datetimeFigureOut">
              <a:rPr lang="en-US" smtClean="0"/>
              <a:t>12/3/2019</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A9DF3-E419-4385-AF99-E1DD27E18A0E}" type="slidenum">
              <a:rPr lang="en-US" smtClean="0"/>
              <a:t>‹#›</a:t>
            </a:fld>
            <a:endParaRPr lang="en-US"/>
          </a:p>
        </p:txBody>
      </p:sp>
    </p:spTree>
    <p:extLst>
      <p:ext uri="{BB962C8B-B14F-4D97-AF65-F5344CB8AC3E}">
        <p14:creationId xmlns:p14="http://schemas.microsoft.com/office/powerpoint/2010/main" val="281735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Governance  refers to a looser and wider distribution of both internal and external political and economic power (</a:t>
            </a:r>
            <a:r>
              <a:rPr lang="en-US" dirty="0" err="1"/>
              <a:t>Leftwich</a:t>
            </a:r>
            <a:r>
              <a:rPr lang="en-US" dirty="0"/>
              <a:t>, 1993)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It is generally accepted that poverty and underdevelopment arise not only from economic inadequacies and social disintegration, but also from the failure of institutions and mechanisms that manage the relationship between governments and citizens</a:t>
            </a:r>
          </a:p>
          <a:p>
            <a:pPr marL="171450" indent="-171450">
              <a:buFont typeface="Arial" panose="020B0604020202020204" pitchFamily="34" charset="0"/>
              <a:buChar char="•"/>
            </a:pPr>
            <a:r>
              <a:rPr lang="en-US" dirty="0"/>
              <a:t>There is consensus that deficient governance arrangements and the deterioration of institutions of state and society lead to weak delivery of public goods essential in the fight against poverty (Dodson و Smith 2003; Donnell, 2004)</a:t>
            </a:r>
          </a:p>
          <a:p>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3</a:t>
            </a:fld>
            <a:endParaRPr lang="en-US"/>
          </a:p>
        </p:txBody>
      </p:sp>
    </p:spTree>
    <p:extLst>
      <p:ext uri="{BB962C8B-B14F-4D97-AF65-F5344CB8AC3E}">
        <p14:creationId xmlns:p14="http://schemas.microsoft.com/office/powerpoint/2010/main" val="307952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The issue of the link between governance and social policy has been addressed by several authors. Some studies suggest that the correlation between democratic governance and development outcomes is problematic (Cooper &amp; al, 2004; Mulligan, Gil, Gil, &amp; Sala-</a:t>
            </a:r>
            <a:r>
              <a:rPr lang="en-US" dirty="0" err="1"/>
              <a:t>i</a:t>
            </a:r>
            <a:r>
              <a:rPr lang="en-US" dirty="0"/>
              <a:t>-Martin, 2004; Kauffman &amp; Haggard, 2008).</a:t>
            </a:r>
          </a:p>
          <a:p>
            <a:r>
              <a:rPr lang="en-US" dirty="0"/>
              <a:t> Two hypotheses emerge from these authors' analysis: </a:t>
            </a:r>
          </a:p>
          <a:p>
            <a:pPr marL="171450" indent="-171450">
              <a:buFont typeface="Arial" panose="020B0604020202020204" pitchFamily="34" charset="0"/>
              <a:buChar char="•"/>
            </a:pPr>
            <a:r>
              <a:rPr lang="en-US" dirty="0"/>
              <a:t>First Some authors argue that sometimes poor governance does not hinder economic growth and social development trough social policy. This body of literature argues that there is, in some cases, a positive correlation between governance (corruption), economic growth and social development (</a:t>
            </a:r>
            <a:r>
              <a:rPr lang="en-US" dirty="0" err="1"/>
              <a:t>Tullock</a:t>
            </a:r>
            <a:r>
              <a:rPr lang="en-US" dirty="0"/>
              <a:t>, 1980; Beck and Maher, 1986; Munro, 1995).</a:t>
            </a:r>
          </a:p>
          <a:p>
            <a:pPr marL="171450" indent="-171450">
              <a:buFont typeface="Arial" panose="020B0604020202020204" pitchFamily="34" charset="0"/>
              <a:buChar char="•"/>
            </a:pPr>
            <a:r>
              <a:rPr lang="en-US" dirty="0"/>
              <a:t> The second hypothesis state that in democratic regimes social spending (health expenditures) are more pronounced and others authors state that democracy has no effect on social expenditures (health expenditures). </a:t>
            </a:r>
          </a:p>
          <a:p>
            <a:pPr marL="0" indent="0">
              <a:buFont typeface="Arial" panose="020B0604020202020204" pitchFamily="34" charset="0"/>
              <a:buNone/>
            </a:pPr>
            <a:r>
              <a:rPr lang="en-US" dirty="0"/>
              <a:t> The effect of governance specifically democracy on social spending remains ambiguous, hence the question: </a:t>
            </a:r>
          </a:p>
          <a:p>
            <a:pPr marL="171450" indent="-171450">
              <a:buFont typeface="Arial" panose="020B0604020202020204" pitchFamily="34" charset="0"/>
              <a:buChar char="•"/>
            </a:pPr>
            <a:r>
              <a:rPr lang="en-US" dirty="0"/>
              <a:t>what is the effect of governance on social policy, particularly health and education spending in Sub-Saharan Africa (SSA)? </a:t>
            </a:r>
            <a:endParaRPr lang="fr-FR" dirty="0"/>
          </a:p>
          <a:p>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6</a:t>
            </a:fld>
            <a:endParaRPr lang="en-US"/>
          </a:p>
        </p:txBody>
      </p:sp>
    </p:spTree>
    <p:extLst>
      <p:ext uri="{BB962C8B-B14F-4D97-AF65-F5344CB8AC3E}">
        <p14:creationId xmlns:p14="http://schemas.microsoft.com/office/powerpoint/2010/main" val="3506270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main objective of our paper is to determine the effect of governance on social policy. Specifically, we will determine the effect of democracy and corruption on education and health spending</a:t>
            </a:r>
          </a:p>
          <a:p>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7</a:t>
            </a:fld>
            <a:endParaRPr lang="en-US"/>
          </a:p>
        </p:txBody>
      </p:sp>
    </p:spTree>
    <p:extLst>
      <p:ext uri="{BB962C8B-B14F-4D97-AF65-F5344CB8AC3E}">
        <p14:creationId xmlns:p14="http://schemas.microsoft.com/office/powerpoint/2010/main" val="288642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This study is justifying in the sense that in recent Year, African governments, the donor community, multilateral agencies, and regional intergovernmental bodies like the African Union (AU) have placed high priority on social policy as an instrument for reducing poverty, vulnerability, unemployment and underemployment in Africa (</a:t>
            </a:r>
            <a:r>
              <a:rPr lang="en-US" dirty="0" err="1"/>
              <a:t>Dadzie</a:t>
            </a:r>
            <a:r>
              <a:rPr lang="en-US" dirty="0"/>
              <a:t> 2017; </a:t>
            </a:r>
            <a:r>
              <a:rPr lang="en-US" dirty="0" err="1"/>
              <a:t>Dfid</a:t>
            </a:r>
            <a:r>
              <a:rPr lang="en-US" dirty="0"/>
              <a:t> 2005) (AU, 2004, 2010; DFID, 2005; UNICEF, 2011; 2008; EU, 2010). </a:t>
            </a:r>
          </a:p>
          <a:p>
            <a:r>
              <a:rPr lang="en-US" dirty="0"/>
              <a:t>Social spending programs are important political issues, and it would be interesting to know how political systems affect the amount spent by the public sector</a:t>
            </a:r>
          </a:p>
          <a:p>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8</a:t>
            </a:fld>
            <a:endParaRPr lang="en-US"/>
          </a:p>
        </p:txBody>
      </p:sp>
    </p:spTree>
    <p:extLst>
      <p:ext uri="{BB962C8B-B14F-4D97-AF65-F5344CB8AC3E}">
        <p14:creationId xmlns:p14="http://schemas.microsoft.com/office/powerpoint/2010/main" val="1889377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The econometric approach in this paper aims to capture the potential impact of governance on social spending through education and health indicators. For this purpose, we will use panel estimators by using panel data of Sub Saharan Africa. And the basic model of panel data below will help us to do our analysis.</a:t>
            </a:r>
          </a:p>
          <a:p>
            <a:r>
              <a:rPr lang="en-US" sz="1200" kern="1200" dirty="0">
                <a:solidFill>
                  <a:schemeClr val="tx1"/>
                </a:solidFill>
                <a:effectLst/>
                <a:latin typeface="+mn-lt"/>
                <a:ea typeface="+mn-ea"/>
                <a:cs typeface="+mn-cs"/>
              </a:rPr>
              <a:t>In our paper we have two dependent variable which are government expenditure on education and Public health expenditure</a:t>
            </a:r>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9</a:t>
            </a:fld>
            <a:endParaRPr lang="en-US"/>
          </a:p>
        </p:txBody>
      </p:sp>
    </p:spTree>
    <p:extLst>
      <p:ext uri="{BB962C8B-B14F-4D97-AF65-F5344CB8AC3E}">
        <p14:creationId xmlns:p14="http://schemas.microsoft.com/office/powerpoint/2010/main" val="505276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The summary statistics of the dependent and independent variables used in the study are shown on Table. It can have been that the average index of democracy for Sub-Saharan is 1.5 over the scale of -10 to 10.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It appears from our descriptive statistic that in overall Sub-Saharan Africa spend on average 4.2% of GDP in education.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Country that spend less in education only use 1% of their GDP in education expenditure and country that spend more in education use 13% of the GDP for that.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heath expenditure we find that on average Sub-Saharan African countries that are considered in our sample spend 2.55% of their GDP.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Corruption index on average for </a:t>
            </a:r>
            <a:r>
              <a:rPr lang="en-US" sz="1200" kern="1200" dirty="0" err="1">
                <a:solidFill>
                  <a:schemeClr val="tx1"/>
                </a:solidFill>
                <a:effectLst/>
                <a:latin typeface="+mn-lt"/>
                <a:ea typeface="+mn-ea"/>
                <a:cs typeface="+mn-cs"/>
              </a:rPr>
              <a:t>sub-saharan</a:t>
            </a:r>
            <a:r>
              <a:rPr lang="en-US" sz="1200" kern="1200" dirty="0">
                <a:solidFill>
                  <a:schemeClr val="tx1"/>
                </a:solidFill>
                <a:effectLst/>
                <a:latin typeface="+mn-lt"/>
                <a:ea typeface="+mn-ea"/>
                <a:cs typeface="+mn-cs"/>
              </a:rPr>
              <a:t> Africa is 27.82 which is low it reveal the high level of corruption in SSA.</a:t>
            </a:r>
          </a:p>
          <a:p>
            <a:pPr marL="171450" indent="-171450">
              <a:buFont typeface="Arial" panose="020B0604020202020204" pitchFamily="34" charset="0"/>
              <a:buChar char="•"/>
            </a:pPr>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11</a:t>
            </a:fld>
            <a:endParaRPr lang="en-US"/>
          </a:p>
        </p:txBody>
      </p:sp>
    </p:spTree>
    <p:extLst>
      <p:ext uri="{BB962C8B-B14F-4D97-AF65-F5344CB8AC3E}">
        <p14:creationId xmlns:p14="http://schemas.microsoft.com/office/powerpoint/2010/main" val="3166942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12</a:t>
            </a:fld>
            <a:endParaRPr lang="en-US"/>
          </a:p>
        </p:txBody>
      </p:sp>
    </p:spTree>
    <p:extLst>
      <p:ext uri="{BB962C8B-B14F-4D97-AF65-F5344CB8AC3E}">
        <p14:creationId xmlns:p14="http://schemas.microsoft.com/office/powerpoint/2010/main" val="1973140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CFAA9DF3-E419-4385-AF99-E1DD27E18A0E}" type="slidenum">
              <a:rPr lang="en-US" smtClean="0"/>
              <a:t>14</a:t>
            </a:fld>
            <a:endParaRPr lang="en-US"/>
          </a:p>
        </p:txBody>
      </p:sp>
    </p:spTree>
    <p:extLst>
      <p:ext uri="{BB962C8B-B14F-4D97-AF65-F5344CB8AC3E}">
        <p14:creationId xmlns:p14="http://schemas.microsoft.com/office/powerpoint/2010/main" val="276946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1FD96D-C511-44FC-AF77-4FE3184CA47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xmlns="" id="{A9EED05F-36E5-49FF-98E5-BEE77B5E15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xmlns="" id="{CEE54811-2758-4493-B8E2-C539442C2D17}"/>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5" name="Espace réservé du pied de page 4">
            <a:extLst>
              <a:ext uri="{FF2B5EF4-FFF2-40B4-BE49-F238E27FC236}">
                <a16:creationId xmlns:a16="http://schemas.microsoft.com/office/drawing/2014/main" xmlns="" id="{2934E0CF-9D9C-465F-8399-024DB1810677}"/>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xmlns="" id="{04A9892C-DA1E-4F81-AC7B-D9C42EE5CA45}"/>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81180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8D5D81-07D0-4230-BC8C-5F1F9B171E5C}"/>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xmlns="" id="{FC8D2B79-EA14-493F-ADA5-8A6E2011AA5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xmlns="" id="{680BDDE7-9DAE-4176-BFE0-8170BE16BA18}"/>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5" name="Espace réservé du pied de page 4">
            <a:extLst>
              <a:ext uri="{FF2B5EF4-FFF2-40B4-BE49-F238E27FC236}">
                <a16:creationId xmlns:a16="http://schemas.microsoft.com/office/drawing/2014/main" xmlns="" id="{C347999D-E1F4-43C8-BA59-E34C7F2B88B2}"/>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xmlns="" id="{6E61C91B-EA53-4B91-B141-6970F0611BAB}"/>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274724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C1ACF251-7C5E-4F81-B7D1-51391EB343D4}"/>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xmlns="" id="{FF01479A-CD36-42CA-B739-979E6322DC6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xmlns="" id="{D87B6010-0907-45DF-AC1B-8A08B27D36A0}"/>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5" name="Espace réservé du pied de page 4">
            <a:extLst>
              <a:ext uri="{FF2B5EF4-FFF2-40B4-BE49-F238E27FC236}">
                <a16:creationId xmlns:a16="http://schemas.microsoft.com/office/drawing/2014/main" xmlns="" id="{621E5990-5E3B-4F93-A685-2C3FA943B5AE}"/>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xmlns="" id="{5F58BA7C-9AC2-48C1-ABDB-2207225B1F7E}"/>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215612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89B10D8-142E-4B9D-A4AA-C1C28E54879D}"/>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xmlns="" id="{B95C6FBB-CFFF-455F-AD5A-0FAF79070BA9}"/>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xmlns="" id="{03257639-3A67-4300-AC33-CA2CE4F851A6}"/>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5" name="Espace réservé du pied de page 4">
            <a:extLst>
              <a:ext uri="{FF2B5EF4-FFF2-40B4-BE49-F238E27FC236}">
                <a16:creationId xmlns:a16="http://schemas.microsoft.com/office/drawing/2014/main" xmlns="" id="{3BA26F14-A975-49B0-9839-E5DF99541042}"/>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xmlns="" id="{D9D370E8-A944-47FD-A122-CA80E0E07B09}"/>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152981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1B4ED2D-5B49-4E3D-86EC-D781301AC6F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xmlns="" id="{FC68E498-2734-4C6F-BACD-BE3869035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31A10B6A-65CF-4E67-9886-03DF3B0513F2}"/>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5" name="Espace réservé du pied de page 4">
            <a:extLst>
              <a:ext uri="{FF2B5EF4-FFF2-40B4-BE49-F238E27FC236}">
                <a16:creationId xmlns:a16="http://schemas.microsoft.com/office/drawing/2014/main" xmlns="" id="{DA960CA6-A8B4-4B66-B30C-AF9FD05BB837}"/>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xmlns="" id="{23D6ABF4-60B2-40A2-92B8-7AEC37AA120C}"/>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92317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6D2C6F-73C6-4F83-A77F-66B7C7F8D6B1}"/>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xmlns="" id="{4FFB340C-4B48-4705-9D42-C08E5287BF2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xmlns="" id="{4D665633-8D3C-43B3-97F7-B155F52E3BF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xmlns="" id="{4079C3FC-86B0-4EF6-9658-000641586CF0}"/>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6" name="Espace réservé du pied de page 5">
            <a:extLst>
              <a:ext uri="{FF2B5EF4-FFF2-40B4-BE49-F238E27FC236}">
                <a16:creationId xmlns:a16="http://schemas.microsoft.com/office/drawing/2014/main" xmlns="" id="{D5E3D8B6-E214-47AA-B372-FDFCF01F5279}"/>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xmlns="" id="{71F46061-BA88-4EC4-A93D-9DEF1831D634}"/>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411107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156B55-23C3-47B9-90D6-03211C54DB75}"/>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xmlns="" id="{34A13A2E-7EE9-4FC3-A0A8-B4809138A2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167E7854-F9C2-4401-BCB0-8D51DB9DAB8D}"/>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xmlns="" id="{A6AD56CC-4795-4CE7-B6EE-B05F85B51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587A58CD-F9EF-495C-83A5-2B7B59C231B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xmlns="" id="{52DAAA39-568F-4487-94BB-3BB6B6F1832D}"/>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8" name="Espace réservé du pied de page 7">
            <a:extLst>
              <a:ext uri="{FF2B5EF4-FFF2-40B4-BE49-F238E27FC236}">
                <a16:creationId xmlns:a16="http://schemas.microsoft.com/office/drawing/2014/main" xmlns="" id="{D28401EB-5DF3-4575-A88E-D2C81321BEFC}"/>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xmlns="" id="{669C888C-C6FE-4E7B-ABD2-A7BC8CF0A9AE}"/>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388289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AE08C8-CF10-4C55-87F8-C5BB459F0E87}"/>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xmlns="" id="{66419EBC-67DA-4B79-A14F-4756F6E75126}"/>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4" name="Espace réservé du pied de page 3">
            <a:extLst>
              <a:ext uri="{FF2B5EF4-FFF2-40B4-BE49-F238E27FC236}">
                <a16:creationId xmlns:a16="http://schemas.microsoft.com/office/drawing/2014/main" xmlns="" id="{1249CD7A-41A3-475F-92D1-EBBE77B7B1BB}"/>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xmlns="" id="{2BDB2652-8BE7-4985-B0EB-6BD733C74F37}"/>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60462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DE935C5-2271-41B7-9713-B2885E01F3CA}"/>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3" name="Espace réservé du pied de page 2">
            <a:extLst>
              <a:ext uri="{FF2B5EF4-FFF2-40B4-BE49-F238E27FC236}">
                <a16:creationId xmlns:a16="http://schemas.microsoft.com/office/drawing/2014/main" xmlns="" id="{709BBAC2-410B-4ED6-997F-3AC2C792538F}"/>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xmlns="" id="{88B85E85-2F98-42C6-AD6C-4437F8B04E79}"/>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356118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8A5CD1E-CBF6-47AF-B249-584A15545D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xmlns="" id="{C6D12051-0EB7-4087-AFCC-E36755F384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xmlns="" id="{3A7B4FBA-772E-4CCE-8D7D-62B0B4442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F55726B5-007D-4EF9-BF72-9CF3E4C435B5}"/>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6" name="Espace réservé du pied de page 5">
            <a:extLst>
              <a:ext uri="{FF2B5EF4-FFF2-40B4-BE49-F238E27FC236}">
                <a16:creationId xmlns:a16="http://schemas.microsoft.com/office/drawing/2014/main" xmlns="" id="{38FAACCA-A5C0-4943-AAA6-11708C475C53}"/>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xmlns="" id="{AD7BCB4F-7CB2-4BB3-9755-291A8FC375C3}"/>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345920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A6B74E9-1E52-427F-808E-71C36AA1ED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xmlns="" id="{D301AFF3-96D6-4760-953D-0637FC53EA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xmlns="" id="{262AA15D-B1B7-46FC-9C48-8C0ADA450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F136BB64-0272-4552-8CDA-73D04804C900}"/>
              </a:ext>
            </a:extLst>
          </p:cNvPr>
          <p:cNvSpPr>
            <a:spLocks noGrp="1"/>
          </p:cNvSpPr>
          <p:nvPr>
            <p:ph type="dt" sz="half" idx="10"/>
          </p:nvPr>
        </p:nvSpPr>
        <p:spPr/>
        <p:txBody>
          <a:bodyPr/>
          <a:lstStyle/>
          <a:p>
            <a:fld id="{300A70E5-D2E8-4AF0-9407-D2C185E2ABB6}" type="datetimeFigureOut">
              <a:rPr lang="en-US" smtClean="0"/>
              <a:t>12/3/2019</a:t>
            </a:fld>
            <a:endParaRPr lang="en-US"/>
          </a:p>
        </p:txBody>
      </p:sp>
      <p:sp>
        <p:nvSpPr>
          <p:cNvPr id="6" name="Espace réservé du pied de page 5">
            <a:extLst>
              <a:ext uri="{FF2B5EF4-FFF2-40B4-BE49-F238E27FC236}">
                <a16:creationId xmlns:a16="http://schemas.microsoft.com/office/drawing/2014/main" xmlns="" id="{5D4E5996-3D72-4CB0-991B-29091C9B6D0A}"/>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xmlns="" id="{57682245-0285-4C0D-A446-164B16B41B75}"/>
              </a:ext>
            </a:extLst>
          </p:cNvPr>
          <p:cNvSpPr>
            <a:spLocks noGrp="1"/>
          </p:cNvSpPr>
          <p:nvPr>
            <p:ph type="sldNum" sz="quarter" idx="12"/>
          </p:nvPr>
        </p:nvSpPr>
        <p:spPr/>
        <p:txBody>
          <a:bodyPr/>
          <a:lstStyle/>
          <a:p>
            <a:fld id="{ED4BE31E-7823-4D87-8772-9287AC25EC61}" type="slidenum">
              <a:rPr lang="en-US" smtClean="0"/>
              <a:t>‹#›</a:t>
            </a:fld>
            <a:endParaRPr lang="en-US"/>
          </a:p>
        </p:txBody>
      </p:sp>
    </p:spTree>
    <p:extLst>
      <p:ext uri="{BB962C8B-B14F-4D97-AF65-F5344CB8AC3E}">
        <p14:creationId xmlns:p14="http://schemas.microsoft.com/office/powerpoint/2010/main" val="247792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961B4F7E-1E9A-4392-A929-4A71840E68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xmlns="" id="{3FE3F3A6-F885-44FB-9AD3-9022CE8A80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xmlns="" id="{7BB86907-D356-4EF1-BB81-11D610CA7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A70E5-D2E8-4AF0-9407-D2C185E2ABB6}" type="datetimeFigureOut">
              <a:rPr lang="en-US" smtClean="0"/>
              <a:t>12/3/2019</a:t>
            </a:fld>
            <a:endParaRPr lang="en-US"/>
          </a:p>
        </p:txBody>
      </p:sp>
      <p:sp>
        <p:nvSpPr>
          <p:cNvPr id="5" name="Espace réservé du pied de page 4">
            <a:extLst>
              <a:ext uri="{FF2B5EF4-FFF2-40B4-BE49-F238E27FC236}">
                <a16:creationId xmlns:a16="http://schemas.microsoft.com/office/drawing/2014/main" xmlns="" id="{D2EEC321-2713-49EF-862E-1B13CAC919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xmlns="" id="{FBB91B48-CCD2-41C1-8DBC-152374887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31E-7823-4D87-8772-9287AC25EC61}" type="slidenum">
              <a:rPr lang="en-US" smtClean="0"/>
              <a:t>‹#›</a:t>
            </a:fld>
            <a:endParaRPr lang="en-US"/>
          </a:p>
        </p:txBody>
      </p:sp>
    </p:spTree>
    <p:extLst>
      <p:ext uri="{BB962C8B-B14F-4D97-AF65-F5344CB8AC3E}">
        <p14:creationId xmlns:p14="http://schemas.microsoft.com/office/powerpoint/2010/main" val="3874593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jor.dope.madelein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B5E3AF3-C6FD-4C54-B80A-97724858DB3C}"/>
              </a:ext>
            </a:extLst>
          </p:cNvPr>
          <p:cNvSpPr>
            <a:spLocks noGrp="1"/>
          </p:cNvSpPr>
          <p:nvPr>
            <p:ph type="ctrTitle"/>
          </p:nvPr>
        </p:nvSpPr>
        <p:spPr>
          <a:xfrm>
            <a:off x="739140" y="182881"/>
            <a:ext cx="9936480" cy="1577340"/>
          </a:xfrm>
        </p:spPr>
        <p:txBody>
          <a:bodyPr anchor="t">
            <a:noAutofit/>
          </a:bodyPr>
          <a:lstStyle/>
          <a:p>
            <a:r>
              <a:rPr lang="en-US" sz="2800" b="1" dirty="0">
                <a:solidFill>
                  <a:schemeClr val="tx2">
                    <a:lumMod val="50000"/>
                  </a:schemeClr>
                </a:solidFill>
              </a:rPr>
              <a:t>The AUC International Conference for</a:t>
            </a:r>
            <a:br>
              <a:rPr lang="en-US" sz="2800" b="1" dirty="0">
                <a:solidFill>
                  <a:schemeClr val="tx2">
                    <a:lumMod val="50000"/>
                  </a:schemeClr>
                </a:solidFill>
              </a:rPr>
            </a:br>
            <a:r>
              <a:rPr lang="en-US" sz="2800" b="1" dirty="0">
                <a:solidFill>
                  <a:schemeClr val="tx2">
                    <a:lumMod val="50000"/>
                  </a:schemeClr>
                </a:solidFill>
              </a:rPr>
              <a:t>Research on African Challenges (ICRAC), No Poverty</a:t>
            </a:r>
            <a:br>
              <a:rPr lang="en-US" sz="2800" b="1" dirty="0">
                <a:solidFill>
                  <a:schemeClr val="tx2">
                    <a:lumMod val="50000"/>
                  </a:schemeClr>
                </a:solidFill>
              </a:rPr>
            </a:br>
            <a:r>
              <a:rPr lang="en-US" sz="2800" b="1" dirty="0">
                <a:solidFill>
                  <a:schemeClr val="tx2">
                    <a:lumMod val="50000"/>
                  </a:schemeClr>
                </a:solidFill>
              </a:rPr>
              <a:t>4-5 December, 2019</a:t>
            </a:r>
            <a:br>
              <a:rPr lang="en-US" sz="2800" b="1" dirty="0">
                <a:solidFill>
                  <a:schemeClr val="tx2">
                    <a:lumMod val="50000"/>
                  </a:schemeClr>
                </a:solidFill>
              </a:rPr>
            </a:br>
            <a:r>
              <a:rPr lang="en-US" sz="2800" b="1" dirty="0">
                <a:solidFill>
                  <a:schemeClr val="tx2">
                    <a:lumMod val="50000"/>
                  </a:schemeClr>
                </a:solidFill>
              </a:rPr>
              <a:t>Cairo</a:t>
            </a:r>
          </a:p>
        </p:txBody>
      </p:sp>
      <p:sp>
        <p:nvSpPr>
          <p:cNvPr id="3" name="Sous-titre 2">
            <a:extLst>
              <a:ext uri="{FF2B5EF4-FFF2-40B4-BE49-F238E27FC236}">
                <a16:creationId xmlns:a16="http://schemas.microsoft.com/office/drawing/2014/main" xmlns="" id="{7D937B69-EC9F-4C7B-A240-B9963031D4B0}"/>
              </a:ext>
            </a:extLst>
          </p:cNvPr>
          <p:cNvSpPr>
            <a:spLocks noGrp="1"/>
          </p:cNvSpPr>
          <p:nvPr>
            <p:ph type="subTitle" idx="1"/>
          </p:nvPr>
        </p:nvSpPr>
        <p:spPr>
          <a:xfrm>
            <a:off x="0" y="2114550"/>
            <a:ext cx="11407140" cy="4537710"/>
          </a:xfrm>
        </p:spPr>
        <p:txBody>
          <a:bodyPr/>
          <a:lstStyle/>
          <a:p>
            <a:pPr>
              <a:spcBef>
                <a:spcPts val="0"/>
              </a:spcBef>
            </a:pPr>
            <a:r>
              <a:rPr lang="fr-FR" dirty="0"/>
              <a:t>by:</a:t>
            </a:r>
          </a:p>
          <a:p>
            <a:pPr>
              <a:spcBef>
                <a:spcPts val="0"/>
              </a:spcBef>
            </a:pPr>
            <a:r>
              <a:rPr lang="fr-FR" dirty="0"/>
              <a:t>ADJOR Dopé Madeleine</a:t>
            </a:r>
          </a:p>
          <a:p>
            <a:pPr>
              <a:lnSpc>
                <a:spcPct val="100000"/>
              </a:lnSpc>
              <a:spcBef>
                <a:spcPts val="0"/>
              </a:spcBef>
            </a:pPr>
            <a:r>
              <a:rPr lang="fr-FR" dirty="0"/>
              <a:t>Email: </a:t>
            </a:r>
            <a:r>
              <a:rPr lang="fr-FR" dirty="0">
                <a:hlinkClick r:id="rId2"/>
              </a:rPr>
              <a:t>adjor.dope.madeleine@gmail.com</a:t>
            </a:r>
            <a:endParaRPr lang="fr-FR" dirty="0"/>
          </a:p>
          <a:p>
            <a:pPr>
              <a:lnSpc>
                <a:spcPct val="100000"/>
              </a:lnSpc>
              <a:spcBef>
                <a:spcPts val="0"/>
              </a:spcBef>
            </a:pPr>
            <a:r>
              <a:rPr lang="fr-FR" dirty="0" err="1"/>
              <a:t>University</a:t>
            </a:r>
            <a:r>
              <a:rPr lang="fr-FR" dirty="0"/>
              <a:t> of Lomé(Togo)</a:t>
            </a:r>
          </a:p>
          <a:p>
            <a:r>
              <a:rPr lang="en-US" b="1" dirty="0"/>
              <a:t>by:</a:t>
            </a:r>
          </a:p>
          <a:p>
            <a:r>
              <a:rPr lang="en-US" b="1" dirty="0" err="1"/>
              <a:t>Dopé</a:t>
            </a:r>
            <a:r>
              <a:rPr lang="en-US" b="1" dirty="0"/>
              <a:t> Madeleine ADJOR </a:t>
            </a:r>
          </a:p>
          <a:p>
            <a:r>
              <a:rPr lang="en-US" b="1" dirty="0"/>
              <a:t>Email: adjor.dope.madeleine@gmail.com</a:t>
            </a:r>
          </a:p>
          <a:p>
            <a:r>
              <a:rPr lang="en-US" b="1" dirty="0"/>
              <a:t>University of Lomé(Togo)</a:t>
            </a:r>
          </a:p>
          <a:p>
            <a:endParaRPr lang="en-US" dirty="0"/>
          </a:p>
        </p:txBody>
      </p:sp>
      <p:sp>
        <p:nvSpPr>
          <p:cNvPr id="4" name="Rectangle : coins arrondis 3">
            <a:extLst>
              <a:ext uri="{FF2B5EF4-FFF2-40B4-BE49-F238E27FC236}">
                <a16:creationId xmlns:a16="http://schemas.microsoft.com/office/drawing/2014/main" xmlns="" id="{05A4B1AA-9469-45A3-86B4-7269EF67EAF1}"/>
              </a:ext>
            </a:extLst>
          </p:cNvPr>
          <p:cNvSpPr/>
          <p:nvPr/>
        </p:nvSpPr>
        <p:spPr>
          <a:xfrm>
            <a:off x="1577340" y="2240280"/>
            <a:ext cx="8267700" cy="1371600"/>
          </a:xfrm>
          <a:prstGeom prst="roundRect">
            <a:avLst/>
          </a:prstGeom>
          <a:solidFill>
            <a:schemeClr val="accent5">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r>
              <a:rPr lang="en-US" sz="3200" b="1" dirty="0"/>
              <a:t>How does governance affect social policy? Evidence from selected African countries</a:t>
            </a:r>
            <a:endParaRPr lang="fr-FR" sz="3200" b="1" dirty="0"/>
          </a:p>
        </p:txBody>
      </p:sp>
    </p:spTree>
    <p:extLst>
      <p:ext uri="{BB962C8B-B14F-4D97-AF65-F5344CB8AC3E}">
        <p14:creationId xmlns:p14="http://schemas.microsoft.com/office/powerpoint/2010/main" val="167748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6A1E92C-FC92-492D-B38A-4245388FC619}"/>
              </a:ext>
            </a:extLst>
          </p:cNvPr>
          <p:cNvSpPr>
            <a:spLocks noGrp="1"/>
          </p:cNvSpPr>
          <p:nvPr>
            <p:ph idx="1"/>
          </p:nvPr>
        </p:nvSpPr>
        <p:spPr/>
        <p:txBody>
          <a:bodyPr>
            <a:normAutofit lnSpcReduction="10000"/>
          </a:bodyPr>
          <a:lstStyle/>
          <a:p>
            <a:r>
              <a:rPr lang="fr-FR" sz="3200" b="1" u="sng" dirty="0" err="1"/>
              <a:t>Sample</a:t>
            </a:r>
            <a:r>
              <a:rPr lang="fr-FR" sz="3200" b="1" u="sng" dirty="0"/>
              <a:t>:</a:t>
            </a:r>
            <a:r>
              <a:rPr lang="fr-FR" sz="3200" b="1" dirty="0"/>
              <a:t> </a:t>
            </a:r>
            <a:r>
              <a:rPr lang="fr-FR" sz="3200" dirty="0"/>
              <a:t>45 SSA Countries</a:t>
            </a:r>
          </a:p>
          <a:p>
            <a:r>
              <a:rPr lang="fr-FR" sz="3200" b="1" u="sng" dirty="0" err="1"/>
              <a:t>Period</a:t>
            </a:r>
            <a:r>
              <a:rPr lang="fr-FR" sz="3200" u="sng" dirty="0"/>
              <a:t>:</a:t>
            </a:r>
            <a:r>
              <a:rPr lang="fr-FR" sz="3200" dirty="0"/>
              <a:t> 1995 – 2015</a:t>
            </a:r>
          </a:p>
          <a:p>
            <a:r>
              <a:rPr lang="fr-FR" sz="3200" b="1" u="sng" dirty="0"/>
              <a:t>Sources of data:</a:t>
            </a:r>
            <a:r>
              <a:rPr lang="fr-FR" sz="3200" u="sng" dirty="0"/>
              <a:t> </a:t>
            </a:r>
          </a:p>
          <a:p>
            <a:pPr marL="0" indent="0">
              <a:buNone/>
            </a:pPr>
            <a:r>
              <a:rPr lang="fr-FR" sz="3200" dirty="0"/>
              <a:t>	-Freedom  House</a:t>
            </a:r>
          </a:p>
          <a:p>
            <a:pPr marL="0" indent="0">
              <a:buNone/>
            </a:pPr>
            <a:r>
              <a:rPr lang="fr-FR" sz="3200" dirty="0"/>
              <a:t>           -Mo Ibrahim </a:t>
            </a:r>
            <a:r>
              <a:rPr lang="fr-FR" sz="3200" dirty="0" err="1"/>
              <a:t>Governance</a:t>
            </a:r>
            <a:r>
              <a:rPr lang="fr-FR" sz="3200" dirty="0"/>
              <a:t> Index</a:t>
            </a:r>
          </a:p>
          <a:p>
            <a:pPr marL="0" indent="0">
              <a:buNone/>
            </a:pPr>
            <a:r>
              <a:rPr lang="fr-FR" sz="3200" dirty="0"/>
              <a:t>	- WDI: World </a:t>
            </a:r>
            <a:r>
              <a:rPr lang="fr-FR" sz="3200" dirty="0" err="1"/>
              <a:t>Development</a:t>
            </a:r>
            <a:r>
              <a:rPr lang="fr-FR" sz="3200" dirty="0"/>
              <a:t> Indicator</a:t>
            </a:r>
          </a:p>
          <a:p>
            <a:r>
              <a:rPr lang="fr-FR" sz="3200" b="1" u="sng" dirty="0"/>
              <a:t>Estimation technique</a:t>
            </a:r>
          </a:p>
          <a:p>
            <a:r>
              <a:rPr lang="en-US" sz="3200" dirty="0"/>
              <a:t>Panel data fixes effects estimation</a:t>
            </a:r>
          </a:p>
          <a:p>
            <a:endParaRPr lang="en-US" dirty="0"/>
          </a:p>
        </p:txBody>
      </p:sp>
      <p:sp>
        <p:nvSpPr>
          <p:cNvPr id="4" name="Titre 3">
            <a:extLst>
              <a:ext uri="{FF2B5EF4-FFF2-40B4-BE49-F238E27FC236}">
                <a16:creationId xmlns:a16="http://schemas.microsoft.com/office/drawing/2014/main" xmlns="" id="{E3344192-BA45-4140-BCB1-A1CEF4553D77}"/>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Garamond" panose="02020404030301010803" pitchFamily="18" charset="0"/>
                <a:cs typeface="Arial" pitchFamily="34" charset="0"/>
              </a:rPr>
              <a:t>Methodology (Data and estimation technique)</a:t>
            </a:r>
          </a:p>
        </p:txBody>
      </p:sp>
    </p:spTree>
    <p:extLst>
      <p:ext uri="{BB962C8B-B14F-4D97-AF65-F5344CB8AC3E}">
        <p14:creationId xmlns:p14="http://schemas.microsoft.com/office/powerpoint/2010/main" val="4003010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a:extLst>
              <a:ext uri="{FF2B5EF4-FFF2-40B4-BE49-F238E27FC236}">
                <a16:creationId xmlns:a16="http://schemas.microsoft.com/office/drawing/2014/main" xmlns="" id="{C38961E2-55D4-451D-80E2-97FAFA3986AC}"/>
              </a:ext>
            </a:extLst>
          </p:cNvPr>
          <p:cNvGraphicFramePr>
            <a:graphicFrameLocks noGrp="1"/>
          </p:cNvGraphicFramePr>
          <p:nvPr>
            <p:ph idx="1"/>
            <p:extLst>
              <p:ext uri="{D42A27DB-BD31-4B8C-83A1-F6EECF244321}">
                <p14:modId xmlns:p14="http://schemas.microsoft.com/office/powerpoint/2010/main" val="3554635211"/>
              </p:ext>
            </p:extLst>
          </p:nvPr>
        </p:nvGraphicFramePr>
        <p:xfrm>
          <a:off x="914400" y="2103120"/>
          <a:ext cx="9418321" cy="4160516"/>
        </p:xfrm>
        <a:graphic>
          <a:graphicData uri="http://schemas.openxmlformats.org/drawingml/2006/table">
            <a:tbl>
              <a:tblPr firstRow="1" firstCol="1" bandRow="1"/>
              <a:tblGrid>
                <a:gridCol w="4013222">
                  <a:extLst>
                    <a:ext uri="{9D8B030D-6E8A-4147-A177-3AD203B41FA5}">
                      <a16:colId xmlns:a16="http://schemas.microsoft.com/office/drawing/2014/main" xmlns="" val="796524584"/>
                    </a:ext>
                  </a:extLst>
                </a:gridCol>
                <a:gridCol w="631810">
                  <a:extLst>
                    <a:ext uri="{9D8B030D-6E8A-4147-A177-3AD203B41FA5}">
                      <a16:colId xmlns:a16="http://schemas.microsoft.com/office/drawing/2014/main" xmlns="" val="1647389983"/>
                    </a:ext>
                  </a:extLst>
                </a:gridCol>
                <a:gridCol w="1171758">
                  <a:extLst>
                    <a:ext uri="{9D8B030D-6E8A-4147-A177-3AD203B41FA5}">
                      <a16:colId xmlns:a16="http://schemas.microsoft.com/office/drawing/2014/main" xmlns="" val="805328998"/>
                    </a:ext>
                  </a:extLst>
                </a:gridCol>
                <a:gridCol w="1213206">
                  <a:extLst>
                    <a:ext uri="{9D8B030D-6E8A-4147-A177-3AD203B41FA5}">
                      <a16:colId xmlns:a16="http://schemas.microsoft.com/office/drawing/2014/main" xmlns="" val="1852619168"/>
                    </a:ext>
                  </a:extLst>
                </a:gridCol>
                <a:gridCol w="1111266">
                  <a:extLst>
                    <a:ext uri="{9D8B030D-6E8A-4147-A177-3AD203B41FA5}">
                      <a16:colId xmlns:a16="http://schemas.microsoft.com/office/drawing/2014/main" xmlns="" val="1200881021"/>
                    </a:ext>
                  </a:extLst>
                </a:gridCol>
                <a:gridCol w="1277059">
                  <a:extLst>
                    <a:ext uri="{9D8B030D-6E8A-4147-A177-3AD203B41FA5}">
                      <a16:colId xmlns:a16="http://schemas.microsoft.com/office/drawing/2014/main" xmlns="" val="3319741888"/>
                    </a:ext>
                  </a:extLst>
                </a:gridCol>
              </a:tblGrid>
              <a:tr h="572616">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Variable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Obs</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Mean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Std. Dev.</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Min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Max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9659817"/>
                  </a:ext>
                </a:extLst>
              </a:tr>
              <a:tr h="572616">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GDP per capita</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935</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1458,02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2494,38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2,40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22742,38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8273489"/>
                  </a:ext>
                </a:extLst>
              </a:tr>
              <a:tr h="572616">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polity2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941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1,51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5,32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3587517"/>
                  </a:ext>
                </a:extLst>
              </a:tr>
              <a:tr h="724820">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Gov Education expendicture % of GDP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945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4,25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1,45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1,01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13,22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6983395"/>
                  </a:ext>
                </a:extLst>
              </a:tr>
              <a:tr h="572616">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Health expendicture % GDP</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945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2,55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1,37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0,04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9,09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3540149"/>
                  </a:ext>
                </a:extLst>
              </a:tr>
              <a:tr h="572616">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Population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920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1,74E+07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2,54E+07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389127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1,81E+08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2876401"/>
                  </a:ext>
                </a:extLst>
              </a:tr>
              <a:tr h="572616">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Corruption Index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945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27,82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11,59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70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63202979"/>
                  </a:ext>
                </a:extLst>
              </a:tr>
            </a:tbl>
          </a:graphicData>
        </a:graphic>
      </p:graphicFrame>
      <p:sp>
        <p:nvSpPr>
          <p:cNvPr id="4" name="Titre 3">
            <a:extLst>
              <a:ext uri="{FF2B5EF4-FFF2-40B4-BE49-F238E27FC236}">
                <a16:creationId xmlns:a16="http://schemas.microsoft.com/office/drawing/2014/main" xmlns="" id="{AA287112-5DFF-4B3C-9EEC-663E1ECDAECD}"/>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4000" dirty="0">
                <a:latin typeface="Garamond" panose="02020404030301010803" pitchFamily="18" charset="0"/>
                <a:cs typeface="Arial" pitchFamily="34" charset="0"/>
              </a:rPr>
              <a:t>Results (descriptive analysis)</a:t>
            </a:r>
          </a:p>
        </p:txBody>
      </p:sp>
    </p:spTree>
    <p:extLst>
      <p:ext uri="{BB962C8B-B14F-4D97-AF65-F5344CB8AC3E}">
        <p14:creationId xmlns:p14="http://schemas.microsoft.com/office/powerpoint/2010/main" val="11366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9CA25943-4B3A-4AAE-B5A9-84167FE807DD}"/>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4000" dirty="0">
                <a:latin typeface="Garamond" panose="02020404030301010803" pitchFamily="18" charset="0"/>
                <a:cs typeface="Arial" pitchFamily="34" charset="0"/>
              </a:rPr>
              <a:t>Results (descriptive analysis)</a:t>
            </a:r>
          </a:p>
        </p:txBody>
      </p:sp>
      <p:pic>
        <p:nvPicPr>
          <p:cNvPr id="5" name="Espace réservé du contenu 4">
            <a:extLst>
              <a:ext uri="{FF2B5EF4-FFF2-40B4-BE49-F238E27FC236}">
                <a16:creationId xmlns:a16="http://schemas.microsoft.com/office/drawing/2014/main" xmlns="" id="{38244CD5-5205-4584-BB4E-B38F7392BE5E}"/>
              </a:ext>
            </a:extLs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0717" y="2172558"/>
            <a:ext cx="3596903" cy="4543552"/>
          </a:xfrm>
          <a:prstGeom prst="rect">
            <a:avLst/>
          </a:prstGeom>
          <a:noFill/>
          <a:ln>
            <a:noFill/>
          </a:ln>
        </p:spPr>
      </p:pic>
      <p:pic>
        <p:nvPicPr>
          <p:cNvPr id="6" name="Image 5">
            <a:extLst>
              <a:ext uri="{FF2B5EF4-FFF2-40B4-BE49-F238E27FC236}">
                <a16:creationId xmlns:a16="http://schemas.microsoft.com/office/drawing/2014/main" xmlns="" id="{FE3F7BBB-00CE-4B6C-B4F7-85AB3F3431A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0" y="2172557"/>
            <a:ext cx="3218136" cy="4385897"/>
          </a:xfrm>
          <a:prstGeom prst="rect">
            <a:avLst/>
          </a:prstGeom>
          <a:noFill/>
          <a:ln>
            <a:noFill/>
          </a:ln>
        </p:spPr>
      </p:pic>
      <p:pic>
        <p:nvPicPr>
          <p:cNvPr id="9" name="Image 8">
            <a:extLst>
              <a:ext uri="{FF2B5EF4-FFF2-40B4-BE49-F238E27FC236}">
                <a16:creationId xmlns:a16="http://schemas.microsoft.com/office/drawing/2014/main" xmlns="" id="{78F1B794-D8A1-49FD-BF9A-9E885196DD1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970" y="2172558"/>
            <a:ext cx="4189292" cy="4054821"/>
          </a:xfrm>
          <a:prstGeom prst="rect">
            <a:avLst/>
          </a:prstGeom>
          <a:noFill/>
          <a:ln>
            <a:noFill/>
          </a:ln>
        </p:spPr>
      </p:pic>
    </p:spTree>
    <p:extLst>
      <p:ext uri="{BB962C8B-B14F-4D97-AF65-F5344CB8AC3E}">
        <p14:creationId xmlns:p14="http://schemas.microsoft.com/office/powerpoint/2010/main" val="4282469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xmlns="" id="{B46D26DD-5F16-45F1-AFE1-3BA05087459A}"/>
              </a:ext>
            </a:extLst>
          </p:cNvPr>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074420"/>
            <a:ext cx="5987078" cy="5600700"/>
          </a:xfrm>
          <a:prstGeom prst="rect">
            <a:avLst/>
          </a:prstGeom>
          <a:noFill/>
          <a:ln>
            <a:noFill/>
          </a:ln>
        </p:spPr>
      </p:pic>
      <p:pic>
        <p:nvPicPr>
          <p:cNvPr id="6" name="Espace réservé du contenu 4">
            <a:extLst>
              <a:ext uri="{FF2B5EF4-FFF2-40B4-BE49-F238E27FC236}">
                <a16:creationId xmlns:a16="http://schemas.microsoft.com/office/drawing/2014/main" xmlns="" id="{395396D5-0E50-4965-80C5-43F2CC713310}"/>
              </a:ext>
            </a:extLst>
          </p:cNvPr>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6204922" y="1074420"/>
            <a:ext cx="5987078" cy="5600700"/>
          </a:xfrm>
          <a:prstGeom prst="rect">
            <a:avLst/>
          </a:prstGeom>
          <a:noFill/>
          <a:ln>
            <a:noFill/>
          </a:ln>
        </p:spPr>
      </p:pic>
      <p:sp>
        <p:nvSpPr>
          <p:cNvPr id="7" name="Titre 3">
            <a:extLst>
              <a:ext uri="{FF2B5EF4-FFF2-40B4-BE49-F238E27FC236}">
                <a16:creationId xmlns:a16="http://schemas.microsoft.com/office/drawing/2014/main" xmlns="" id="{80E312E2-371E-4E75-8E26-FC04CED1FBA7}"/>
              </a:ext>
            </a:extLst>
          </p:cNvPr>
          <p:cNvSpPr>
            <a:spLocks noGrp="1"/>
          </p:cNvSpPr>
          <p:nvPr>
            <p:ph type="title"/>
          </p:nvPr>
        </p:nvSpPr>
        <p:spPr>
          <a:xfrm>
            <a:off x="838200" y="365125"/>
            <a:ext cx="10515600" cy="5270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a:latin typeface="Garamond" panose="02020404030301010803" pitchFamily="18" charset="0"/>
                <a:cs typeface="Arial" pitchFamily="34" charset="0"/>
              </a:rPr>
              <a:t>Results (descriptive analysis)</a:t>
            </a:r>
          </a:p>
        </p:txBody>
      </p:sp>
    </p:spTree>
    <p:extLst>
      <p:ext uri="{BB962C8B-B14F-4D97-AF65-F5344CB8AC3E}">
        <p14:creationId xmlns:p14="http://schemas.microsoft.com/office/powerpoint/2010/main" val="1814193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xmlns="" id="{F81FBAB7-82FF-4000-9750-5CA4417FC14D}"/>
              </a:ext>
            </a:extLst>
          </p:cNvPr>
          <p:cNvGraphicFramePr>
            <a:graphicFrameLocks noGrp="1"/>
          </p:cNvGraphicFramePr>
          <p:nvPr>
            <p:ph idx="1"/>
            <p:extLst>
              <p:ext uri="{D42A27DB-BD31-4B8C-83A1-F6EECF244321}">
                <p14:modId xmlns:p14="http://schemas.microsoft.com/office/powerpoint/2010/main" val="2020688137"/>
              </p:ext>
            </p:extLst>
          </p:nvPr>
        </p:nvGraphicFramePr>
        <p:xfrm>
          <a:off x="205740" y="1325880"/>
          <a:ext cx="11430001" cy="5532120"/>
        </p:xfrm>
        <a:graphic>
          <a:graphicData uri="http://schemas.openxmlformats.org/drawingml/2006/table">
            <a:tbl>
              <a:tblPr firstRow="1" firstCol="1" bandRow="1"/>
              <a:tblGrid>
                <a:gridCol w="2177086">
                  <a:extLst>
                    <a:ext uri="{9D8B030D-6E8A-4147-A177-3AD203B41FA5}">
                      <a16:colId xmlns:a16="http://schemas.microsoft.com/office/drawing/2014/main" xmlns="" val="1822288042"/>
                    </a:ext>
                  </a:extLst>
                </a:gridCol>
                <a:gridCol w="2557928">
                  <a:extLst>
                    <a:ext uri="{9D8B030D-6E8A-4147-A177-3AD203B41FA5}">
                      <a16:colId xmlns:a16="http://schemas.microsoft.com/office/drawing/2014/main" xmlns="" val="2419154674"/>
                    </a:ext>
                  </a:extLst>
                </a:gridCol>
                <a:gridCol w="2421490">
                  <a:extLst>
                    <a:ext uri="{9D8B030D-6E8A-4147-A177-3AD203B41FA5}">
                      <a16:colId xmlns:a16="http://schemas.microsoft.com/office/drawing/2014/main" xmlns="" val="3823619426"/>
                    </a:ext>
                  </a:extLst>
                </a:gridCol>
                <a:gridCol w="2204374">
                  <a:extLst>
                    <a:ext uri="{9D8B030D-6E8A-4147-A177-3AD203B41FA5}">
                      <a16:colId xmlns:a16="http://schemas.microsoft.com/office/drawing/2014/main" xmlns="" val="923631451"/>
                    </a:ext>
                  </a:extLst>
                </a:gridCol>
                <a:gridCol w="2069123">
                  <a:extLst>
                    <a:ext uri="{9D8B030D-6E8A-4147-A177-3AD203B41FA5}">
                      <a16:colId xmlns:a16="http://schemas.microsoft.com/office/drawing/2014/main" xmlns="" val="1873711429"/>
                    </a:ext>
                  </a:extLst>
                </a:gridCol>
              </a:tblGrid>
              <a:tr h="307340">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(3)</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96309590"/>
                  </a:ext>
                </a:extLst>
              </a:tr>
              <a:tr h="92202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VARIABLES</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Government expenditure education</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Government expenditure education</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Health expenditure</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Health expenditure</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1147463"/>
                  </a:ext>
                </a:extLst>
              </a:tr>
              <a:tr h="30734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polity2</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0.0556***</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0.0530***</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0.0663***</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0.0713***</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569654936"/>
                  </a:ext>
                </a:extLst>
              </a:tr>
              <a:tr h="307340">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(0.0167)</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(0.0169)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(0.0119)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(0.0120)</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400760927"/>
                  </a:ext>
                </a:extLst>
              </a:tr>
              <a:tr h="30734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GDP per capita</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3.87e-06</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4.79e-06</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5.19e-05***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5.02e-05***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595135262"/>
                  </a:ext>
                </a:extLst>
              </a:tr>
              <a:tr h="307340">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(2.56e-05)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(2.56e-05)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(1.82e-05)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(1.82e-05)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130513395"/>
                  </a:ext>
                </a:extLst>
              </a:tr>
              <a:tr h="30734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Population</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8.72e-09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8.94e-09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2.73e-08***</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2.69e-08***</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3509852960"/>
                  </a:ext>
                </a:extLst>
              </a:tr>
              <a:tr h="307340">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(8.01e-09)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(8.01e-09)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(5.71e-09)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(5.69e-09)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669288603"/>
                  </a:ext>
                </a:extLst>
              </a:tr>
              <a:tr h="307340">
                <a:tc gridSpan="2">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Corruption </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-0.00525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0.01000***</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112562"/>
                  </a:ext>
                </a:extLst>
              </a:tr>
              <a:tr h="307340">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(0.00522)</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(0.00371)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3155150184"/>
                  </a:ext>
                </a:extLst>
              </a:tr>
              <a:tr h="30734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Constant</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4.060***</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4.206***</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1.821***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1.543***</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355115343"/>
                  </a:ext>
                </a:extLst>
              </a:tr>
              <a:tr h="307340">
                <a:tc>
                  <a:txBody>
                    <a:bodyPr/>
                    <a:lstStyle/>
                    <a:p>
                      <a:endParaRPr lang="fr-FR" sz="1800" b="1">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(0.138)</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(0.201)</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(0.0986)</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(0.143)</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755279513"/>
                  </a:ext>
                </a:extLst>
              </a:tr>
              <a:tr h="30734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Observations</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915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915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915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915</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3255712321"/>
                  </a:ext>
                </a:extLst>
              </a:tr>
              <a:tr h="30734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R-squared</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0.018</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0.019</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0.096</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0.103</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081211269"/>
                  </a:ext>
                </a:extLst>
              </a:tr>
              <a:tr h="614680">
                <a:tc>
                  <a:txBody>
                    <a:bodyPr/>
                    <a:lstStyle/>
                    <a:p>
                      <a:pP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Number of countries </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44</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44</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44</a:t>
                      </a:r>
                      <a:endParaRPr lang="fr-FR"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44</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2583306856"/>
                  </a:ext>
                </a:extLst>
              </a:tr>
            </a:tbl>
          </a:graphicData>
        </a:graphic>
      </p:graphicFrame>
      <p:sp>
        <p:nvSpPr>
          <p:cNvPr id="4" name="Titre 3">
            <a:extLst>
              <a:ext uri="{FF2B5EF4-FFF2-40B4-BE49-F238E27FC236}">
                <a16:creationId xmlns:a16="http://schemas.microsoft.com/office/drawing/2014/main" xmlns="" id="{8D97AD20-35E0-46A0-86FF-788AAFCC440B}"/>
              </a:ext>
            </a:extLst>
          </p:cNvPr>
          <p:cNvSpPr>
            <a:spLocks noGrp="1"/>
          </p:cNvSpPr>
          <p:nvPr>
            <p:ph type="title"/>
          </p:nvPr>
        </p:nvSpPr>
        <p:spPr>
          <a:xfrm>
            <a:off x="838200" y="365125"/>
            <a:ext cx="10515600" cy="77787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a:latin typeface="Garamond" panose="02020404030301010803" pitchFamily="18" charset="0"/>
                <a:cs typeface="Arial" pitchFamily="34" charset="0"/>
              </a:rPr>
              <a:t>Results (Econometric analysis)</a:t>
            </a:r>
          </a:p>
        </p:txBody>
      </p:sp>
    </p:spTree>
    <p:extLst>
      <p:ext uri="{BB962C8B-B14F-4D97-AF65-F5344CB8AC3E}">
        <p14:creationId xmlns:p14="http://schemas.microsoft.com/office/powerpoint/2010/main" val="3467125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EF3EFA1-17B1-4A32-B6C4-0F9BFA49E59C}"/>
              </a:ext>
            </a:extLst>
          </p:cNvPr>
          <p:cNvSpPr>
            <a:spLocks noGrp="1"/>
          </p:cNvSpPr>
          <p:nvPr>
            <p:ph idx="1"/>
          </p:nvPr>
        </p:nvSpPr>
        <p:spPr/>
        <p:txBody>
          <a:bodyPr>
            <a:normAutofit/>
          </a:bodyPr>
          <a:lstStyle/>
          <a:p>
            <a:pPr>
              <a:buFont typeface="Wingdings" panose="05000000000000000000" pitchFamily="2" charset="2"/>
              <a:buChar char="Ø"/>
            </a:pPr>
            <a:r>
              <a:rPr lang="en-US" sz="3200" dirty="0"/>
              <a:t>Countries that have high level of democracy tend to spend more on education and health.</a:t>
            </a:r>
          </a:p>
          <a:p>
            <a:pPr>
              <a:buFont typeface="Wingdings" panose="05000000000000000000" pitchFamily="2" charset="2"/>
              <a:buChar char="Ø"/>
            </a:pPr>
            <a:r>
              <a:rPr lang="en-US" sz="3200" dirty="0"/>
              <a:t>Less corrupt countries spend more on social policy</a:t>
            </a:r>
          </a:p>
          <a:p>
            <a:pPr>
              <a:buFont typeface="Wingdings" panose="05000000000000000000" pitchFamily="2" charset="2"/>
              <a:buChar char="Ø"/>
            </a:pPr>
            <a:r>
              <a:rPr lang="en-US" sz="3200" dirty="0"/>
              <a:t>The level of wealth of a country is correlated with health expendicture</a:t>
            </a:r>
          </a:p>
          <a:p>
            <a:pPr>
              <a:buFont typeface="Wingdings" panose="05000000000000000000" pitchFamily="2" charset="2"/>
              <a:buChar char="Ø"/>
            </a:pPr>
            <a:r>
              <a:rPr lang="en-US" sz="3200" dirty="0"/>
              <a:t>That countries that have good governance are on top in term of social policy implementation. </a:t>
            </a:r>
          </a:p>
        </p:txBody>
      </p:sp>
      <p:sp>
        <p:nvSpPr>
          <p:cNvPr id="4" name="Titre 3">
            <a:extLst>
              <a:ext uri="{FF2B5EF4-FFF2-40B4-BE49-F238E27FC236}">
                <a16:creationId xmlns:a16="http://schemas.microsoft.com/office/drawing/2014/main" xmlns="" id="{87A7B9B5-4E7A-4418-A329-65ED4BEDDE05}"/>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a:t>Conclusion and </a:t>
            </a:r>
            <a:r>
              <a:rPr lang="en-US" sz="4000" dirty="0"/>
              <a:t>policy</a:t>
            </a:r>
            <a:r>
              <a:rPr lang="fr-FR" sz="4000" dirty="0"/>
              <a:t> implications</a:t>
            </a:r>
          </a:p>
        </p:txBody>
      </p:sp>
      <p:sp>
        <p:nvSpPr>
          <p:cNvPr id="5" name="Titre 3">
            <a:extLst>
              <a:ext uri="{FF2B5EF4-FFF2-40B4-BE49-F238E27FC236}">
                <a16:creationId xmlns:a16="http://schemas.microsoft.com/office/drawing/2014/main" xmlns="" id="{C4FCE970-6FC7-48F9-93EF-C2E3BDC311C8}"/>
              </a:ext>
            </a:extLst>
          </p:cNvPr>
          <p:cNvSpPr txBox="1">
            <a:spLocks/>
          </p:cNvSpPr>
          <p:nvPr/>
        </p:nvSpPr>
        <p:spPr>
          <a:xfrm>
            <a:off x="838200" y="0"/>
            <a:ext cx="10515600" cy="152304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fr-FR" sz="4000"/>
              <a:t>Conclusion and </a:t>
            </a:r>
            <a:r>
              <a:rPr lang="en-US" sz="4000"/>
              <a:t>policy</a:t>
            </a:r>
            <a:r>
              <a:rPr lang="fr-FR" sz="4000"/>
              <a:t> implications</a:t>
            </a:r>
            <a:endParaRPr lang="fr-FR" sz="4000" dirty="0"/>
          </a:p>
        </p:txBody>
      </p:sp>
    </p:spTree>
    <p:extLst>
      <p:ext uri="{BB962C8B-B14F-4D97-AF65-F5344CB8AC3E}">
        <p14:creationId xmlns:p14="http://schemas.microsoft.com/office/powerpoint/2010/main" val="374939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438C6D3-2919-4674-8FB2-C95F9B2296FE}"/>
              </a:ext>
            </a:extLst>
          </p:cNvPr>
          <p:cNvSpPr>
            <a:spLocks noGrp="1"/>
          </p:cNvSpPr>
          <p:nvPr>
            <p:ph idx="1"/>
          </p:nvPr>
        </p:nvSpPr>
        <p:spPr/>
        <p:txBody>
          <a:bodyPr>
            <a:normAutofit/>
          </a:bodyPr>
          <a:lstStyle/>
          <a:p>
            <a:pPr>
              <a:buFont typeface="Wingdings" panose="05000000000000000000" pitchFamily="2" charset="2"/>
              <a:buChar char="Ø"/>
            </a:pPr>
            <a:r>
              <a:rPr lang="en-US" sz="3200" dirty="0"/>
              <a:t>Our results have important implications for enhancing the development effectiveness of social policy</a:t>
            </a:r>
          </a:p>
          <a:p>
            <a:pPr>
              <a:buFont typeface="Wingdings" panose="05000000000000000000" pitchFamily="2" charset="2"/>
              <a:buChar char="Ø"/>
            </a:pPr>
            <a:r>
              <a:rPr lang="en-US" sz="3200" dirty="0"/>
              <a:t>Our findings are relevant for developing countries, especially African Countries where there is an ongoing debate on how to achieve the sustainable Development Goals (SDGs) specifically the first one “End poverty in all its forms everywhere”</a:t>
            </a:r>
          </a:p>
          <a:p>
            <a:pPr>
              <a:buFont typeface="Wingdings" panose="05000000000000000000" pitchFamily="2" charset="2"/>
              <a:buChar char="Ø"/>
            </a:pPr>
            <a:r>
              <a:rPr lang="en-US" sz="3200" dirty="0"/>
              <a:t>policy maker should establish strong institutions and implement the elementary rules of democracy</a:t>
            </a:r>
          </a:p>
        </p:txBody>
      </p:sp>
      <p:sp>
        <p:nvSpPr>
          <p:cNvPr id="4" name="Titre 3">
            <a:extLst>
              <a:ext uri="{FF2B5EF4-FFF2-40B4-BE49-F238E27FC236}">
                <a16:creationId xmlns:a16="http://schemas.microsoft.com/office/drawing/2014/main" xmlns="" id="{2B48EC50-8C20-4271-A587-703904A633AC}"/>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a:t>Conclusion and </a:t>
            </a:r>
            <a:r>
              <a:rPr lang="en-US" sz="4000" dirty="0"/>
              <a:t>policy</a:t>
            </a:r>
            <a:r>
              <a:rPr lang="fr-FR" sz="4000" dirty="0"/>
              <a:t> implications</a:t>
            </a:r>
          </a:p>
        </p:txBody>
      </p:sp>
    </p:spTree>
    <p:extLst>
      <p:ext uri="{BB962C8B-B14F-4D97-AF65-F5344CB8AC3E}">
        <p14:creationId xmlns:p14="http://schemas.microsoft.com/office/powerpoint/2010/main" val="2679075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51E6A14-C663-4F69-8216-DB6E7E312B86}"/>
              </a:ext>
            </a:extLst>
          </p:cNvPr>
          <p:cNvSpPr>
            <a:spLocks noGrp="1"/>
          </p:cNvSpPr>
          <p:nvPr>
            <p:ph idx="1"/>
          </p:nvPr>
        </p:nvSpPr>
        <p:spPr/>
        <p:txBody>
          <a:bodyPr>
            <a:normAutofit/>
          </a:bodyPr>
          <a:lstStyle/>
          <a:p>
            <a:pPr>
              <a:buFont typeface="Wingdings" panose="05000000000000000000" pitchFamily="2" charset="2"/>
              <a:buChar char="Ø"/>
            </a:pPr>
            <a:r>
              <a:rPr lang="en-US" sz="3200" dirty="0"/>
              <a:t>The rules of democracy will help government to allocated his resources to poverty reduction programs especially spend efficiently in essential services (education, health and social protection). </a:t>
            </a:r>
          </a:p>
          <a:p>
            <a:pPr>
              <a:buFont typeface="Wingdings" panose="05000000000000000000" pitchFamily="2" charset="2"/>
              <a:buChar char="Ø"/>
            </a:pPr>
            <a:r>
              <a:rPr lang="en-US" sz="3200" dirty="0"/>
              <a:t>Measures adopted such as implementation of democracy rules and fight against corruption are therefore essential to national development strategies aimed at reducing poverty and vulnerability throughout the life cycle</a:t>
            </a:r>
          </a:p>
        </p:txBody>
      </p:sp>
      <p:sp>
        <p:nvSpPr>
          <p:cNvPr id="4" name="Titre 3">
            <a:extLst>
              <a:ext uri="{FF2B5EF4-FFF2-40B4-BE49-F238E27FC236}">
                <a16:creationId xmlns:a16="http://schemas.microsoft.com/office/drawing/2014/main" xmlns="" id="{4691D821-290E-44EF-BD8D-45369018D4B4}"/>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a:t>Conclusion and </a:t>
            </a:r>
            <a:r>
              <a:rPr lang="en-US" sz="4000" dirty="0"/>
              <a:t>policy</a:t>
            </a:r>
            <a:r>
              <a:rPr lang="fr-FR" sz="4000" dirty="0"/>
              <a:t> implications</a:t>
            </a:r>
          </a:p>
        </p:txBody>
      </p:sp>
    </p:spTree>
    <p:extLst>
      <p:ext uri="{BB962C8B-B14F-4D97-AF65-F5344CB8AC3E}">
        <p14:creationId xmlns:p14="http://schemas.microsoft.com/office/powerpoint/2010/main" val="1841519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19927C8-3B90-4EB2-B4A7-F3684C664703}"/>
              </a:ext>
            </a:extLst>
          </p:cNvPr>
          <p:cNvSpPr>
            <a:spLocks noGrp="1"/>
          </p:cNvSpPr>
          <p:nvPr>
            <p:ph idx="1"/>
          </p:nvPr>
        </p:nvSpPr>
        <p:spPr>
          <a:xfrm>
            <a:off x="838200" y="731520"/>
            <a:ext cx="10515600" cy="5445443"/>
          </a:xfrm>
        </p:spPr>
        <p:txBody>
          <a:bodyPr anchor="ctr"/>
          <a:lstStyle/>
          <a:p>
            <a:pPr marL="0" indent="0" algn="ctr">
              <a:buNone/>
            </a:pPr>
            <a:r>
              <a:rPr lang="en-US" sz="3600" dirty="0"/>
              <a:t>THANK YOU</a:t>
            </a:r>
          </a:p>
          <a:p>
            <a:pPr marL="0" indent="0" algn="ctr">
              <a:buNone/>
            </a:pPr>
            <a:endParaRPr lang="en-US" dirty="0"/>
          </a:p>
          <a:p>
            <a:endParaRPr lang="en-US" dirty="0"/>
          </a:p>
        </p:txBody>
      </p:sp>
    </p:spTree>
    <p:extLst>
      <p:ext uri="{BB962C8B-B14F-4D97-AF65-F5344CB8AC3E}">
        <p14:creationId xmlns:p14="http://schemas.microsoft.com/office/powerpoint/2010/main" val="49821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2243ED4-7F88-4E25-895B-D75DD97501F5}"/>
              </a:ext>
            </a:extLst>
          </p:cNvPr>
          <p:cNvSpPr>
            <a:spLocks noGrp="1"/>
          </p:cNvSpPr>
          <p:nvPr>
            <p:ph idx="1"/>
          </p:nvPr>
        </p:nvSpPr>
        <p:spPr/>
        <p:txBody>
          <a:bodyPr/>
          <a:lstStyle/>
          <a:p>
            <a:pPr marL="514350" indent="-514350">
              <a:buFont typeface="+mj-lt"/>
              <a:buAutoNum type="arabicPeriod"/>
            </a:pPr>
            <a:r>
              <a:rPr lang="en-US" dirty="0"/>
              <a:t>Introduction </a:t>
            </a:r>
            <a:r>
              <a:rPr lang="fr-FR" dirty="0"/>
              <a:t>and background</a:t>
            </a:r>
          </a:p>
          <a:p>
            <a:pPr marL="514350" indent="-514350">
              <a:buFont typeface="+mj-lt"/>
              <a:buAutoNum type="arabicPeriod"/>
            </a:pPr>
            <a:r>
              <a:rPr lang="fr-FR" dirty="0"/>
              <a:t>Objectives </a:t>
            </a:r>
          </a:p>
          <a:p>
            <a:pPr marL="514350" indent="-514350">
              <a:buFont typeface="+mj-lt"/>
              <a:buAutoNum type="arabicPeriod"/>
            </a:pPr>
            <a:r>
              <a:rPr lang="fr-FR" dirty="0"/>
              <a:t>Justification</a:t>
            </a:r>
          </a:p>
          <a:p>
            <a:pPr marL="514350" indent="-514350">
              <a:buFont typeface="+mj-lt"/>
              <a:buAutoNum type="arabicPeriod"/>
            </a:pPr>
            <a:r>
              <a:rPr lang="en-US" dirty="0">
                <a:latin typeface="Garamond" panose="02020404030301010803" pitchFamily="18" charset="0"/>
                <a:cs typeface="Arial" pitchFamily="34" charset="0"/>
              </a:rPr>
              <a:t>Methodology</a:t>
            </a:r>
          </a:p>
          <a:p>
            <a:pPr marL="514350" indent="-514350">
              <a:buFont typeface="+mj-lt"/>
              <a:buAutoNum type="arabicPeriod"/>
            </a:pPr>
            <a:r>
              <a:rPr lang="en-US" dirty="0">
                <a:latin typeface="Garamond" panose="02020404030301010803" pitchFamily="18" charset="0"/>
                <a:cs typeface="Arial" pitchFamily="34" charset="0"/>
              </a:rPr>
              <a:t>Results</a:t>
            </a:r>
          </a:p>
          <a:p>
            <a:pPr marL="514350" indent="-514350">
              <a:buFont typeface="+mj-lt"/>
              <a:buAutoNum type="arabicPeriod"/>
            </a:pPr>
            <a:r>
              <a:rPr lang="fr-FR" dirty="0"/>
              <a:t>Conclusion and </a:t>
            </a:r>
            <a:r>
              <a:rPr lang="en-US" dirty="0"/>
              <a:t>policy</a:t>
            </a:r>
            <a:r>
              <a:rPr lang="fr-FR" dirty="0"/>
              <a:t> implications</a:t>
            </a:r>
          </a:p>
          <a:p>
            <a:pPr marL="514350" indent="-514350">
              <a:buFont typeface="+mj-lt"/>
              <a:buAutoNum type="arabicPeriod"/>
            </a:pPr>
            <a:endParaRPr lang="en-US" dirty="0"/>
          </a:p>
          <a:p>
            <a:endParaRPr lang="en-US" dirty="0"/>
          </a:p>
        </p:txBody>
      </p:sp>
      <p:sp>
        <p:nvSpPr>
          <p:cNvPr id="4" name="Titre 3">
            <a:extLst>
              <a:ext uri="{FF2B5EF4-FFF2-40B4-BE49-F238E27FC236}">
                <a16:creationId xmlns:a16="http://schemas.microsoft.com/office/drawing/2014/main" xmlns="" id="{7FE3F574-DE11-422E-BEA8-4CD5BE5C2547}"/>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err="1"/>
              <a:t>Outline</a:t>
            </a:r>
            <a:endParaRPr lang="fr-FR" sz="4000" dirty="0"/>
          </a:p>
        </p:txBody>
      </p:sp>
    </p:spTree>
    <p:extLst>
      <p:ext uri="{BB962C8B-B14F-4D97-AF65-F5344CB8AC3E}">
        <p14:creationId xmlns:p14="http://schemas.microsoft.com/office/powerpoint/2010/main" val="194987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33BE26B-E4E3-4860-987D-04E0593EFEE9}"/>
              </a:ext>
            </a:extLst>
          </p:cNvPr>
          <p:cNvSpPr>
            <a:spLocks noGrp="1"/>
          </p:cNvSpPr>
          <p:nvPr>
            <p:ph idx="1"/>
          </p:nvPr>
        </p:nvSpPr>
        <p:spPr/>
        <p:txBody>
          <a:bodyPr/>
          <a:lstStyle/>
          <a:p>
            <a:endParaRPr lang="en-US" dirty="0"/>
          </a:p>
        </p:txBody>
      </p:sp>
      <p:sp>
        <p:nvSpPr>
          <p:cNvPr id="4" name="Rectangle : avec coin arrondi 3">
            <a:extLst>
              <a:ext uri="{FF2B5EF4-FFF2-40B4-BE49-F238E27FC236}">
                <a16:creationId xmlns:a16="http://schemas.microsoft.com/office/drawing/2014/main" xmlns="" id="{9EB420B6-C762-409C-A989-41803110218B}"/>
              </a:ext>
            </a:extLst>
          </p:cNvPr>
          <p:cNvSpPr/>
          <p:nvPr/>
        </p:nvSpPr>
        <p:spPr>
          <a:xfrm>
            <a:off x="1093470" y="2112014"/>
            <a:ext cx="3794760" cy="685800"/>
          </a:xfrm>
          <a:prstGeom prst="round1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t>Governance</a:t>
            </a:r>
          </a:p>
        </p:txBody>
      </p:sp>
      <p:sp>
        <p:nvSpPr>
          <p:cNvPr id="5" name="Rectangle : avec coin arrondi 4">
            <a:extLst>
              <a:ext uri="{FF2B5EF4-FFF2-40B4-BE49-F238E27FC236}">
                <a16:creationId xmlns:a16="http://schemas.microsoft.com/office/drawing/2014/main" xmlns="" id="{741F99B8-F535-4684-B264-A09418B0B443}"/>
              </a:ext>
            </a:extLst>
          </p:cNvPr>
          <p:cNvSpPr/>
          <p:nvPr/>
        </p:nvSpPr>
        <p:spPr>
          <a:xfrm>
            <a:off x="1002030" y="3123725"/>
            <a:ext cx="3954780" cy="1516691"/>
          </a:xfrm>
          <a:prstGeom prst="round1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285750" indent="-285750" algn="ctr">
              <a:buFont typeface="Arial" panose="020B0604020202020204" pitchFamily="34" charset="0"/>
              <a:buChar char="•"/>
            </a:pPr>
            <a:r>
              <a:rPr lang="en-US" sz="2800" dirty="0"/>
              <a:t>failure of institutions</a:t>
            </a:r>
          </a:p>
          <a:p>
            <a:pPr marL="285750" indent="-285750" algn="ctr">
              <a:buFont typeface="Arial" panose="020B0604020202020204" pitchFamily="34" charset="0"/>
              <a:buChar char="•"/>
            </a:pPr>
            <a:r>
              <a:rPr lang="en-US" sz="2800" dirty="0"/>
              <a:t>economic inadequacies</a:t>
            </a:r>
          </a:p>
          <a:p>
            <a:pPr marL="285750" indent="-285750" algn="ctr">
              <a:buFont typeface="Arial" panose="020B0604020202020204" pitchFamily="34" charset="0"/>
              <a:buChar char="•"/>
            </a:pPr>
            <a:r>
              <a:rPr lang="en-US" sz="2800" dirty="0"/>
              <a:t>social disintegration</a:t>
            </a:r>
          </a:p>
          <a:p>
            <a:pPr algn="ctr"/>
            <a:endParaRPr lang="en-US" sz="2800" dirty="0"/>
          </a:p>
        </p:txBody>
      </p:sp>
      <p:sp>
        <p:nvSpPr>
          <p:cNvPr id="6" name="Rectangle : avec coin arrondi 5">
            <a:extLst>
              <a:ext uri="{FF2B5EF4-FFF2-40B4-BE49-F238E27FC236}">
                <a16:creationId xmlns:a16="http://schemas.microsoft.com/office/drawing/2014/main" xmlns="" id="{7EEC2EE6-2AC9-43F6-8118-B66C76AD1E7A}"/>
              </a:ext>
            </a:extLst>
          </p:cNvPr>
          <p:cNvSpPr/>
          <p:nvPr/>
        </p:nvSpPr>
        <p:spPr>
          <a:xfrm>
            <a:off x="1002030" y="4935693"/>
            <a:ext cx="3817620" cy="1002823"/>
          </a:xfrm>
          <a:prstGeom prst="round1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deficient governance</a:t>
            </a:r>
          </a:p>
          <a:p>
            <a:pPr algn="ctr"/>
            <a:r>
              <a:rPr lang="en-US" sz="2400" dirty="0"/>
              <a:t>deterioration of institutions of state and society</a:t>
            </a:r>
          </a:p>
        </p:txBody>
      </p:sp>
      <p:sp>
        <p:nvSpPr>
          <p:cNvPr id="9" name="Flèche : droite 8">
            <a:extLst>
              <a:ext uri="{FF2B5EF4-FFF2-40B4-BE49-F238E27FC236}">
                <a16:creationId xmlns:a16="http://schemas.microsoft.com/office/drawing/2014/main" xmlns="" id="{24286016-B417-4862-B6AA-916303D1BE9A}"/>
              </a:ext>
            </a:extLst>
          </p:cNvPr>
          <p:cNvSpPr/>
          <p:nvPr/>
        </p:nvSpPr>
        <p:spPr>
          <a:xfrm>
            <a:off x="4888230" y="2332356"/>
            <a:ext cx="226695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èche : droite 9">
            <a:extLst>
              <a:ext uri="{FF2B5EF4-FFF2-40B4-BE49-F238E27FC236}">
                <a16:creationId xmlns:a16="http://schemas.microsoft.com/office/drawing/2014/main" xmlns="" id="{93F87435-120A-4F1F-B3EA-7ED24DB02842}"/>
              </a:ext>
            </a:extLst>
          </p:cNvPr>
          <p:cNvSpPr/>
          <p:nvPr/>
        </p:nvSpPr>
        <p:spPr>
          <a:xfrm>
            <a:off x="4956810" y="3956368"/>
            <a:ext cx="2426970" cy="296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èche : droite 10">
            <a:extLst>
              <a:ext uri="{FF2B5EF4-FFF2-40B4-BE49-F238E27FC236}">
                <a16:creationId xmlns:a16="http://schemas.microsoft.com/office/drawing/2014/main" xmlns="" id="{6424EC58-4C15-4879-A6EF-9A85975D5DDB}"/>
              </a:ext>
            </a:extLst>
          </p:cNvPr>
          <p:cNvSpPr/>
          <p:nvPr/>
        </p:nvSpPr>
        <p:spPr>
          <a:xfrm>
            <a:off x="4983480" y="5148458"/>
            <a:ext cx="2331720" cy="4792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 coins arrondis 11">
            <a:extLst>
              <a:ext uri="{FF2B5EF4-FFF2-40B4-BE49-F238E27FC236}">
                <a16:creationId xmlns:a16="http://schemas.microsoft.com/office/drawing/2014/main" xmlns="" id="{7351820D-8800-42A3-B61F-2C20A5A45F25}"/>
              </a:ext>
            </a:extLst>
          </p:cNvPr>
          <p:cNvSpPr/>
          <p:nvPr/>
        </p:nvSpPr>
        <p:spPr>
          <a:xfrm>
            <a:off x="7155180" y="1851184"/>
            <a:ext cx="3817620" cy="1234440"/>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r>
              <a:rPr lang="en-US" sz="2000" dirty="0"/>
              <a:t>looser and wider distribution of both internal and external political and economic power (</a:t>
            </a:r>
            <a:r>
              <a:rPr lang="en-US" sz="2000" dirty="0" err="1"/>
              <a:t>Leftwich</a:t>
            </a:r>
            <a:r>
              <a:rPr lang="en-US" sz="2000" dirty="0"/>
              <a:t>, 1993)</a:t>
            </a:r>
          </a:p>
        </p:txBody>
      </p:sp>
      <p:sp>
        <p:nvSpPr>
          <p:cNvPr id="13" name="Rectangle : coins arrondis 12">
            <a:extLst>
              <a:ext uri="{FF2B5EF4-FFF2-40B4-BE49-F238E27FC236}">
                <a16:creationId xmlns:a16="http://schemas.microsoft.com/office/drawing/2014/main" xmlns="" id="{10FD46CA-AD71-402D-BCEB-50B0AD9F43DC}"/>
              </a:ext>
            </a:extLst>
          </p:cNvPr>
          <p:cNvSpPr/>
          <p:nvPr/>
        </p:nvSpPr>
        <p:spPr>
          <a:xfrm>
            <a:off x="7412355" y="3477776"/>
            <a:ext cx="3589020" cy="913606"/>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poverty and underdevelopment</a:t>
            </a:r>
          </a:p>
        </p:txBody>
      </p:sp>
      <p:sp>
        <p:nvSpPr>
          <p:cNvPr id="14" name="Rectangle : coins arrondis 13">
            <a:extLst>
              <a:ext uri="{FF2B5EF4-FFF2-40B4-BE49-F238E27FC236}">
                <a16:creationId xmlns:a16="http://schemas.microsoft.com/office/drawing/2014/main" xmlns="" id="{ADD4FF12-4206-4A1F-9B7F-49A7C5EF9C1D}"/>
              </a:ext>
            </a:extLst>
          </p:cNvPr>
          <p:cNvSpPr/>
          <p:nvPr/>
        </p:nvSpPr>
        <p:spPr>
          <a:xfrm>
            <a:off x="7503795" y="4872712"/>
            <a:ext cx="3497580" cy="1065804"/>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weak delivery of public goods essential in the fight against poverty</a:t>
            </a:r>
          </a:p>
        </p:txBody>
      </p:sp>
      <p:sp>
        <p:nvSpPr>
          <p:cNvPr id="15" name="Titre 3">
            <a:extLst>
              <a:ext uri="{FF2B5EF4-FFF2-40B4-BE49-F238E27FC236}">
                <a16:creationId xmlns:a16="http://schemas.microsoft.com/office/drawing/2014/main" xmlns="" id="{DDCA3E27-0651-45D5-B9B1-EEF1FAFA6FD8}"/>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 Introduction </a:t>
            </a:r>
            <a:r>
              <a:rPr lang="fr-FR" sz="4000" dirty="0"/>
              <a:t>and background</a:t>
            </a:r>
          </a:p>
        </p:txBody>
      </p:sp>
    </p:spTree>
    <p:extLst>
      <p:ext uri="{BB962C8B-B14F-4D97-AF65-F5344CB8AC3E}">
        <p14:creationId xmlns:p14="http://schemas.microsoft.com/office/powerpoint/2010/main" val="220671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E3AAEAB-6583-479A-AF77-A171B6FF3EA9}"/>
              </a:ext>
            </a:extLst>
          </p:cNvPr>
          <p:cNvSpPr>
            <a:spLocks noGrp="1"/>
          </p:cNvSpPr>
          <p:nvPr>
            <p:ph idx="1"/>
          </p:nvPr>
        </p:nvSpPr>
        <p:spPr>
          <a:xfrm>
            <a:off x="0" y="1690688"/>
            <a:ext cx="12192000" cy="5167312"/>
          </a:xfrm>
        </p:spPr>
        <p:txBody>
          <a:bodyPr>
            <a:normAutofit fontScale="92500" lnSpcReduction="20000"/>
          </a:bodyPr>
          <a:lstStyle/>
          <a:p>
            <a:r>
              <a:rPr lang="en-US" sz="3500" dirty="0"/>
              <a:t>It has been argued that sustainable development can only be guaranteed by the existence of effective, strong, accountable and legitimate governance mechanisms.  </a:t>
            </a:r>
          </a:p>
          <a:p>
            <a:endParaRPr lang="en-US" sz="3500" dirty="0"/>
          </a:p>
          <a:p>
            <a:r>
              <a:rPr lang="en-US" sz="3500" dirty="0"/>
              <a:t>According the Mo Ibrahim index of Africa governance which is a tool that measures and monitors governance performance in African countries, the average score of African countries in 2017 is 49.9 out of 100 which is the highest governance score of the last ten years (2008-2017),</a:t>
            </a:r>
          </a:p>
          <a:p>
            <a:pPr marL="0" indent="0">
              <a:buNone/>
            </a:pPr>
            <a:r>
              <a:rPr lang="en-US" sz="3500" dirty="0"/>
              <a:t> </a:t>
            </a:r>
          </a:p>
          <a:p>
            <a:r>
              <a:rPr lang="en-US" sz="3500" dirty="0"/>
              <a:t>in 2017 the 5 Top countries with the highest governance index are Mauritius (79.5), </a:t>
            </a:r>
            <a:r>
              <a:rPr lang="en-US" sz="3500" dirty="0" err="1"/>
              <a:t>Sechelles</a:t>
            </a:r>
            <a:r>
              <a:rPr lang="en-US" sz="3500" dirty="0"/>
              <a:t> (73.2), Cabo </a:t>
            </a:r>
            <a:r>
              <a:rPr lang="en-US" sz="3500" dirty="0" err="1"/>
              <a:t>verde</a:t>
            </a:r>
            <a:r>
              <a:rPr lang="en-US" sz="3500" dirty="0"/>
              <a:t> (71.1), Namibia (68.6) and Botswana (68.5). </a:t>
            </a:r>
            <a:endParaRPr lang="fr-FR" sz="3500" dirty="0"/>
          </a:p>
          <a:p>
            <a:endParaRPr lang="en-US" dirty="0"/>
          </a:p>
        </p:txBody>
      </p:sp>
      <p:sp>
        <p:nvSpPr>
          <p:cNvPr id="4" name="Titre 3">
            <a:extLst>
              <a:ext uri="{FF2B5EF4-FFF2-40B4-BE49-F238E27FC236}">
                <a16:creationId xmlns:a16="http://schemas.microsoft.com/office/drawing/2014/main" xmlns="" id="{3B897DB3-EB86-4A1C-8B8D-B496C5104B74}"/>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 Introduction </a:t>
            </a:r>
            <a:r>
              <a:rPr lang="fr-FR" sz="4000" dirty="0"/>
              <a:t>and background</a:t>
            </a:r>
          </a:p>
        </p:txBody>
      </p:sp>
    </p:spTree>
    <p:extLst>
      <p:ext uri="{BB962C8B-B14F-4D97-AF65-F5344CB8AC3E}">
        <p14:creationId xmlns:p14="http://schemas.microsoft.com/office/powerpoint/2010/main" val="34642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xmlns="" id="{A0F5E3C4-8154-43B6-B13A-952A0D08FE99}"/>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514600"/>
            <a:ext cx="9265920" cy="3359627"/>
          </a:xfrm>
          <a:prstGeom prst="rect">
            <a:avLst/>
          </a:prstGeom>
          <a:noFill/>
          <a:ln>
            <a:noFill/>
          </a:ln>
        </p:spPr>
      </p:pic>
      <p:sp>
        <p:nvSpPr>
          <p:cNvPr id="5" name="Titre 3">
            <a:extLst>
              <a:ext uri="{FF2B5EF4-FFF2-40B4-BE49-F238E27FC236}">
                <a16:creationId xmlns:a16="http://schemas.microsoft.com/office/drawing/2014/main" xmlns="" id="{33B87667-D347-49AC-A793-94ECC0144581}"/>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 Introduction </a:t>
            </a:r>
            <a:r>
              <a:rPr lang="fr-FR" sz="4000" dirty="0"/>
              <a:t>and background</a:t>
            </a:r>
          </a:p>
        </p:txBody>
      </p:sp>
      <p:sp>
        <p:nvSpPr>
          <p:cNvPr id="2" name="Rectangle 1">
            <a:extLst>
              <a:ext uri="{FF2B5EF4-FFF2-40B4-BE49-F238E27FC236}">
                <a16:creationId xmlns:a16="http://schemas.microsoft.com/office/drawing/2014/main" xmlns="" id="{FD6CA176-D874-4296-B43A-A913F2084057}"/>
              </a:ext>
            </a:extLst>
          </p:cNvPr>
          <p:cNvSpPr/>
          <p:nvPr/>
        </p:nvSpPr>
        <p:spPr>
          <a:xfrm>
            <a:off x="1219200" y="1779478"/>
            <a:ext cx="6096000" cy="646331"/>
          </a:xfrm>
          <a:prstGeom prst="rect">
            <a:avLst/>
          </a:prstGeom>
        </p:spPr>
        <p:txBody>
          <a:bodyPr>
            <a:spAutoFit/>
          </a:bodyPr>
          <a:lstStyle/>
          <a:p>
            <a:r>
              <a:rPr lang="en-US" b="1" dirty="0"/>
              <a:t>Trend of Governance, Health and Education indicator in Africa mean from 2008-2017</a:t>
            </a:r>
          </a:p>
        </p:txBody>
      </p:sp>
    </p:spTree>
    <p:extLst>
      <p:ext uri="{BB962C8B-B14F-4D97-AF65-F5344CB8AC3E}">
        <p14:creationId xmlns:p14="http://schemas.microsoft.com/office/powerpoint/2010/main" val="3489215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57049E6-1E78-4FCA-8D96-868271D43E14}"/>
              </a:ext>
            </a:extLst>
          </p:cNvPr>
          <p:cNvSpPr>
            <a:spLocks noGrp="1"/>
          </p:cNvSpPr>
          <p:nvPr>
            <p:ph idx="1"/>
          </p:nvPr>
        </p:nvSpPr>
        <p:spPr>
          <a:xfrm>
            <a:off x="182880" y="1348740"/>
            <a:ext cx="11704320" cy="5326380"/>
          </a:xfrm>
        </p:spPr>
        <p:txBody>
          <a:bodyPr/>
          <a:lstStyle/>
          <a:p>
            <a:endParaRPr lang="en-US" dirty="0"/>
          </a:p>
        </p:txBody>
      </p:sp>
      <p:sp>
        <p:nvSpPr>
          <p:cNvPr id="4" name="Ellipse 3">
            <a:extLst>
              <a:ext uri="{FF2B5EF4-FFF2-40B4-BE49-F238E27FC236}">
                <a16:creationId xmlns:a16="http://schemas.microsoft.com/office/drawing/2014/main" xmlns="" id="{F55F01A4-9D03-4F77-94B3-9099F43825F9}"/>
              </a:ext>
            </a:extLst>
          </p:cNvPr>
          <p:cNvSpPr/>
          <p:nvPr/>
        </p:nvSpPr>
        <p:spPr>
          <a:xfrm>
            <a:off x="0" y="1097281"/>
            <a:ext cx="4240530" cy="3237864"/>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Poor governance does not hinder economic growth and social development trough social policy.</a:t>
            </a:r>
          </a:p>
          <a:p>
            <a:pPr algn="ctr"/>
            <a:r>
              <a:rPr lang="en-US" sz="2000" dirty="0"/>
              <a:t>democracy has no effect on social expenditures (health expenditures)</a:t>
            </a:r>
          </a:p>
        </p:txBody>
      </p:sp>
      <p:sp>
        <p:nvSpPr>
          <p:cNvPr id="5" name="Ellipse 4">
            <a:extLst>
              <a:ext uri="{FF2B5EF4-FFF2-40B4-BE49-F238E27FC236}">
                <a16:creationId xmlns:a16="http://schemas.microsoft.com/office/drawing/2014/main" xmlns="" id="{E774E414-9E59-407D-B39F-93C58ECF9FF5}"/>
              </a:ext>
            </a:extLst>
          </p:cNvPr>
          <p:cNvSpPr/>
          <p:nvPr/>
        </p:nvSpPr>
        <p:spPr>
          <a:xfrm>
            <a:off x="6553200" y="1531620"/>
            <a:ext cx="5455920" cy="2011680"/>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In democratic regimes social spending (health expenditures) are more pronounced</a:t>
            </a:r>
            <a:r>
              <a:rPr lang="en-US" dirty="0"/>
              <a:t>).</a:t>
            </a:r>
          </a:p>
        </p:txBody>
      </p:sp>
      <p:sp>
        <p:nvSpPr>
          <p:cNvPr id="6" name="Non égal 5">
            <a:extLst>
              <a:ext uri="{FF2B5EF4-FFF2-40B4-BE49-F238E27FC236}">
                <a16:creationId xmlns:a16="http://schemas.microsoft.com/office/drawing/2014/main" xmlns="" id="{23F5781E-0711-481F-AA05-82BFDB57247E}"/>
              </a:ext>
            </a:extLst>
          </p:cNvPr>
          <p:cNvSpPr/>
          <p:nvPr/>
        </p:nvSpPr>
        <p:spPr>
          <a:xfrm>
            <a:off x="4423410" y="2606040"/>
            <a:ext cx="1809518" cy="685800"/>
          </a:xfrm>
          <a:prstGeom prst="mathNotEqual">
            <a:avLst>
              <a:gd name="adj1" fmla="val 23520"/>
              <a:gd name="adj2" fmla="val 6600000"/>
              <a:gd name="adj3" fmla="val 184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ccolade ouvrante 6">
            <a:extLst>
              <a:ext uri="{FF2B5EF4-FFF2-40B4-BE49-F238E27FC236}">
                <a16:creationId xmlns:a16="http://schemas.microsoft.com/office/drawing/2014/main" xmlns="" id="{654A74AE-BC7E-4547-92F8-CAEA742B3A69}"/>
              </a:ext>
            </a:extLst>
          </p:cNvPr>
          <p:cNvSpPr/>
          <p:nvPr/>
        </p:nvSpPr>
        <p:spPr>
          <a:xfrm rot="16200000">
            <a:off x="5939876" y="1569632"/>
            <a:ext cx="586105" cy="4716316"/>
          </a:xfrm>
          <a:prstGeom prst="leftBrace">
            <a:avLst>
              <a:gd name="adj1" fmla="val 8333"/>
              <a:gd name="adj2" fmla="val 4900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Ellipse 7">
            <a:extLst>
              <a:ext uri="{FF2B5EF4-FFF2-40B4-BE49-F238E27FC236}">
                <a16:creationId xmlns:a16="http://schemas.microsoft.com/office/drawing/2014/main" xmlns="" id="{5ED0EDB8-7EBB-4FCC-AE91-4BE2AD265B59}"/>
              </a:ext>
            </a:extLst>
          </p:cNvPr>
          <p:cNvSpPr/>
          <p:nvPr/>
        </p:nvSpPr>
        <p:spPr>
          <a:xfrm>
            <a:off x="2743200" y="4335144"/>
            <a:ext cx="7452360" cy="2339975"/>
          </a:xfrm>
          <a:prstGeom prst="ellipse">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sz="2800" dirty="0"/>
              <a:t>what is the effect of governance on social policy, particularly health and education spending in Sub-Saharan Africa (SSA)? </a:t>
            </a:r>
            <a:endParaRPr lang="fr-FR" sz="2800" dirty="0"/>
          </a:p>
        </p:txBody>
      </p:sp>
      <p:sp>
        <p:nvSpPr>
          <p:cNvPr id="9" name="Titre 3">
            <a:extLst>
              <a:ext uri="{FF2B5EF4-FFF2-40B4-BE49-F238E27FC236}">
                <a16:creationId xmlns:a16="http://schemas.microsoft.com/office/drawing/2014/main" xmlns="" id="{F40C91CD-E4CA-46B5-B745-C2C71FC9D01F}"/>
              </a:ext>
            </a:extLst>
          </p:cNvPr>
          <p:cNvSpPr>
            <a:spLocks noGrp="1"/>
          </p:cNvSpPr>
          <p:nvPr>
            <p:ph type="title"/>
          </p:nvPr>
        </p:nvSpPr>
        <p:spPr>
          <a:xfrm>
            <a:off x="838200" y="0"/>
            <a:ext cx="10515600" cy="1097281"/>
          </a:xfrm>
          <a:prstGeom prst="horizontalScroll">
            <a:avLst>
              <a:gd name="adj" fmla="val 245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a:t> Introduction </a:t>
            </a:r>
            <a:r>
              <a:rPr lang="fr-FR" sz="4000" dirty="0"/>
              <a:t>and background</a:t>
            </a:r>
          </a:p>
        </p:txBody>
      </p:sp>
    </p:spTree>
    <p:extLst>
      <p:ext uri="{BB962C8B-B14F-4D97-AF65-F5344CB8AC3E}">
        <p14:creationId xmlns:p14="http://schemas.microsoft.com/office/powerpoint/2010/main" val="3272334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94A5E46-3F6E-4D24-B313-B4CF53D67404}"/>
              </a:ext>
            </a:extLst>
          </p:cNvPr>
          <p:cNvSpPr>
            <a:spLocks noGrp="1"/>
          </p:cNvSpPr>
          <p:nvPr>
            <p:ph idx="1"/>
          </p:nvPr>
        </p:nvSpPr>
        <p:spPr/>
        <p:txBody>
          <a:bodyPr/>
          <a:lstStyle/>
          <a:p>
            <a:endParaRPr lang="en-US" dirty="0"/>
          </a:p>
        </p:txBody>
      </p:sp>
      <p:sp>
        <p:nvSpPr>
          <p:cNvPr id="10" name="Rectangle 9">
            <a:extLst>
              <a:ext uri="{FF2B5EF4-FFF2-40B4-BE49-F238E27FC236}">
                <a16:creationId xmlns:a16="http://schemas.microsoft.com/office/drawing/2014/main" xmlns="" id="{E0F8FB27-11D0-45ED-A7E2-53A1AA692BD1}"/>
              </a:ext>
            </a:extLst>
          </p:cNvPr>
          <p:cNvSpPr/>
          <p:nvPr/>
        </p:nvSpPr>
        <p:spPr>
          <a:xfrm>
            <a:off x="1097280" y="2788920"/>
            <a:ext cx="3406140" cy="1988820"/>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The main objective of our paper is to determine the effect of governance on social policy in SSA</a:t>
            </a:r>
          </a:p>
        </p:txBody>
      </p:sp>
      <p:sp>
        <p:nvSpPr>
          <p:cNvPr id="11" name="Rectangle 10">
            <a:extLst>
              <a:ext uri="{FF2B5EF4-FFF2-40B4-BE49-F238E27FC236}">
                <a16:creationId xmlns:a16="http://schemas.microsoft.com/office/drawing/2014/main" xmlns="" id="{CBE5CF8D-F501-435A-A1C4-CBD62855B863}"/>
              </a:ext>
            </a:extLst>
          </p:cNvPr>
          <p:cNvSpPr/>
          <p:nvPr/>
        </p:nvSpPr>
        <p:spPr>
          <a:xfrm>
            <a:off x="6042660" y="2036624"/>
            <a:ext cx="3611880" cy="1600994"/>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determine the effect of democracy on education and health expendicture in SSA</a:t>
            </a:r>
          </a:p>
        </p:txBody>
      </p:sp>
      <p:sp>
        <p:nvSpPr>
          <p:cNvPr id="12" name="Rectangle 11">
            <a:extLst>
              <a:ext uri="{FF2B5EF4-FFF2-40B4-BE49-F238E27FC236}">
                <a16:creationId xmlns:a16="http://schemas.microsoft.com/office/drawing/2014/main" xmlns="" id="{A402EDD3-C568-41D7-A5F5-4BCFAEF289A5}"/>
              </a:ext>
            </a:extLst>
          </p:cNvPr>
          <p:cNvSpPr/>
          <p:nvPr/>
        </p:nvSpPr>
        <p:spPr>
          <a:xfrm>
            <a:off x="6202680" y="4324687"/>
            <a:ext cx="3451860" cy="1500465"/>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determine the effect of corruption on education and health expendicture in SSA</a:t>
            </a:r>
          </a:p>
        </p:txBody>
      </p:sp>
      <p:cxnSp>
        <p:nvCxnSpPr>
          <p:cNvPr id="14" name="Connecteur droit 13">
            <a:extLst>
              <a:ext uri="{FF2B5EF4-FFF2-40B4-BE49-F238E27FC236}">
                <a16:creationId xmlns:a16="http://schemas.microsoft.com/office/drawing/2014/main" xmlns="" id="{699DCFA3-5CA1-4D12-AC22-57ACA8CE17D9}"/>
              </a:ext>
            </a:extLst>
          </p:cNvPr>
          <p:cNvCxnSpPr>
            <a:cxnSpLocks/>
          </p:cNvCxnSpPr>
          <p:nvPr/>
        </p:nvCxnSpPr>
        <p:spPr>
          <a:xfrm>
            <a:off x="4503420" y="4001294"/>
            <a:ext cx="640080"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22" name="Connecteur droit 21">
            <a:extLst>
              <a:ext uri="{FF2B5EF4-FFF2-40B4-BE49-F238E27FC236}">
                <a16:creationId xmlns:a16="http://schemas.microsoft.com/office/drawing/2014/main" xmlns="" id="{5DFD1061-88CC-4102-963C-CF806E1F45EF}"/>
              </a:ext>
            </a:extLst>
          </p:cNvPr>
          <p:cNvCxnSpPr/>
          <p:nvPr/>
        </p:nvCxnSpPr>
        <p:spPr>
          <a:xfrm>
            <a:off x="5143500" y="3086100"/>
            <a:ext cx="0" cy="198882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xmlns="" id="{EEF05DEF-2FE5-45CE-8A54-62BE0E626159}"/>
              </a:ext>
            </a:extLst>
          </p:cNvPr>
          <p:cNvCxnSpPr/>
          <p:nvPr/>
        </p:nvCxnSpPr>
        <p:spPr>
          <a:xfrm>
            <a:off x="5143500" y="3040380"/>
            <a:ext cx="899160"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6" name="Connecteur droit avec flèche 25">
            <a:extLst>
              <a:ext uri="{FF2B5EF4-FFF2-40B4-BE49-F238E27FC236}">
                <a16:creationId xmlns:a16="http://schemas.microsoft.com/office/drawing/2014/main" xmlns="" id="{AF0990B1-D9C8-45CC-B5F7-85B615552256}"/>
              </a:ext>
            </a:extLst>
          </p:cNvPr>
          <p:cNvCxnSpPr>
            <a:cxnSpLocks/>
          </p:cNvCxnSpPr>
          <p:nvPr/>
        </p:nvCxnSpPr>
        <p:spPr>
          <a:xfrm>
            <a:off x="5143500" y="5074920"/>
            <a:ext cx="105918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itre 3">
            <a:extLst>
              <a:ext uri="{FF2B5EF4-FFF2-40B4-BE49-F238E27FC236}">
                <a16:creationId xmlns:a16="http://schemas.microsoft.com/office/drawing/2014/main" xmlns="" id="{D26E2A0C-8E2A-4186-A514-7388E745B99B}"/>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a:t>Objectives</a:t>
            </a:r>
            <a:endParaRPr lang="en-US" sz="4000" dirty="0"/>
          </a:p>
        </p:txBody>
      </p:sp>
    </p:spTree>
    <p:extLst>
      <p:ext uri="{BB962C8B-B14F-4D97-AF65-F5344CB8AC3E}">
        <p14:creationId xmlns:p14="http://schemas.microsoft.com/office/powerpoint/2010/main" val="160366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B2B73A3-0C14-426C-9DBE-7DCAD24779C5}"/>
              </a:ext>
            </a:extLst>
          </p:cNvPr>
          <p:cNvSpPr>
            <a:spLocks noGrp="1"/>
          </p:cNvSpPr>
          <p:nvPr>
            <p:ph idx="1"/>
          </p:nvPr>
        </p:nvSpPr>
        <p:spPr>
          <a:xfrm>
            <a:off x="205740" y="1851660"/>
            <a:ext cx="11986260" cy="5006340"/>
          </a:xfrm>
        </p:spPr>
        <p:txBody>
          <a:bodyPr>
            <a:normAutofit lnSpcReduction="10000"/>
          </a:bodyPr>
          <a:lstStyle/>
          <a:p>
            <a:r>
              <a:rPr lang="en-US" sz="3200" dirty="0"/>
              <a:t>This study is justifying in the sense that:</a:t>
            </a:r>
          </a:p>
          <a:p>
            <a:pPr marL="0" indent="0">
              <a:buNone/>
            </a:pPr>
            <a:endParaRPr lang="en-US" sz="3200" dirty="0"/>
          </a:p>
          <a:p>
            <a:pPr>
              <a:buFont typeface="Wingdings" panose="05000000000000000000" pitchFamily="2" charset="2"/>
              <a:buChar char="Ø"/>
            </a:pPr>
            <a:r>
              <a:rPr lang="en-US" sz="3200" dirty="0"/>
              <a:t> in recent Year, African governments, the donor community, multilateral agencies, and regional intergovernmental bodies like the African Union (AU) have placed high priority on social policy as an instrument for reducing poverty, vulnerability, unemployment and underemployment in Africa </a:t>
            </a:r>
          </a:p>
          <a:p>
            <a:pPr marL="0" indent="0">
              <a:buNone/>
            </a:pPr>
            <a:endParaRPr lang="en-US" sz="3200" dirty="0"/>
          </a:p>
          <a:p>
            <a:pPr>
              <a:buFont typeface="Wingdings" panose="05000000000000000000" pitchFamily="2" charset="2"/>
              <a:buChar char="Ø"/>
            </a:pPr>
            <a:r>
              <a:rPr lang="en-US" sz="3200" dirty="0"/>
              <a:t>Social spending programs are important political issues, and it would be interesting to know how political systems affect the amount spent by the public sector</a:t>
            </a:r>
          </a:p>
        </p:txBody>
      </p:sp>
      <p:sp>
        <p:nvSpPr>
          <p:cNvPr id="4" name="Titre 3">
            <a:extLst>
              <a:ext uri="{FF2B5EF4-FFF2-40B4-BE49-F238E27FC236}">
                <a16:creationId xmlns:a16="http://schemas.microsoft.com/office/drawing/2014/main" xmlns="" id="{F65DC80B-C917-432A-B2F5-201BA4CD73F6}"/>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a:t>Justification</a:t>
            </a:r>
            <a:endParaRPr lang="en-US" sz="4000" dirty="0"/>
          </a:p>
        </p:txBody>
      </p:sp>
    </p:spTree>
    <p:extLst>
      <p:ext uri="{BB962C8B-B14F-4D97-AF65-F5344CB8AC3E}">
        <p14:creationId xmlns:p14="http://schemas.microsoft.com/office/powerpoint/2010/main" val="6432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xmlns="" id="{1097790C-7A8D-4065-ADF8-12AC0E94C0CD}"/>
                  </a:ext>
                </a:extLst>
              </p:cNvPr>
              <p:cNvSpPr>
                <a:spLocks noGrp="1"/>
              </p:cNvSpPr>
              <p:nvPr>
                <p:ph idx="1"/>
              </p:nvPr>
            </p:nvSpPr>
            <p:spPr/>
            <p:txBody>
              <a:bodyPr/>
              <a:lstStyle/>
              <a:p>
                <a:endParaRPr lang="en-US" dirty="0"/>
              </a:p>
              <a:p>
                <a:endParaRPr lang="en-US" dirty="0"/>
              </a:p>
              <a:p>
                <a14:m>
                  <m:oMath xmlns:m="http://schemas.openxmlformats.org/officeDocument/2006/math">
                    <m:sSub>
                      <m:sSubPr>
                        <m:ctrlPr>
                          <a:rPr lang="fr-FR" b="1" i="1" smtClean="0">
                            <a:latin typeface="Cambria Math" panose="02040503050406030204" pitchFamily="18" charset="0"/>
                          </a:rPr>
                        </m:ctrlPr>
                      </m:sSubPr>
                      <m:e>
                        <m:r>
                          <a:rPr lang="fr-FR" b="1" i="1" smtClean="0">
                            <a:latin typeface="Cambria Math" panose="02040503050406030204" pitchFamily="18" charset="0"/>
                          </a:rPr>
                          <m:t>𝑬𝑫𝑼</m:t>
                        </m:r>
                      </m:e>
                      <m:sub>
                        <m:r>
                          <a:rPr lang="fr-FR" b="1" i="1">
                            <a:latin typeface="Cambria Math" panose="02040503050406030204" pitchFamily="18" charset="0"/>
                          </a:rPr>
                          <m:t>𝒊𝒕</m:t>
                        </m:r>
                      </m:sub>
                    </m:sSub>
                    <m:r>
                      <a:rPr lang="fr-FR" b="1" i="1">
                        <a:latin typeface="Cambria Math" panose="02040503050406030204" pitchFamily="18" charset="0"/>
                      </a:rPr>
                      <m:t>=</m:t>
                    </m:r>
                    <m:sSub>
                      <m:sSubPr>
                        <m:ctrlPr>
                          <a:rPr lang="fr-FR" b="1" i="1">
                            <a:latin typeface="Cambria Math" panose="02040503050406030204" pitchFamily="18" charset="0"/>
                          </a:rPr>
                        </m:ctrlPr>
                      </m:sSubPr>
                      <m:e>
                        <m:r>
                          <a:rPr lang="fr-FR" b="1" i="1">
                            <a:latin typeface="Cambria Math" panose="02040503050406030204" pitchFamily="18" charset="0"/>
                          </a:rPr>
                          <m:t>𝜶</m:t>
                        </m:r>
                      </m:e>
                      <m:sub>
                        <m:r>
                          <a:rPr lang="fr-FR" b="1" i="1">
                            <a:latin typeface="Cambria Math" panose="02040503050406030204" pitchFamily="18" charset="0"/>
                          </a:rPr>
                          <m:t>𝟎</m:t>
                        </m:r>
                      </m:sub>
                    </m:sSub>
                    <m:r>
                      <a:rPr lang="fr-FR" b="1" i="1">
                        <a:latin typeface="Cambria Math" panose="02040503050406030204" pitchFamily="18" charset="0"/>
                      </a:rPr>
                      <m:t>+</m:t>
                    </m:r>
                    <m:sSub>
                      <m:sSubPr>
                        <m:ctrlPr>
                          <a:rPr lang="fr-FR" b="1" i="1">
                            <a:latin typeface="Cambria Math" panose="02040503050406030204" pitchFamily="18" charset="0"/>
                          </a:rPr>
                        </m:ctrlPr>
                      </m:sSubPr>
                      <m:e>
                        <m:r>
                          <a:rPr lang="fr-FR" b="1" i="1">
                            <a:latin typeface="Cambria Math" panose="02040503050406030204" pitchFamily="18" charset="0"/>
                          </a:rPr>
                          <m:t>𝜶</m:t>
                        </m:r>
                      </m:e>
                      <m:sub>
                        <m:r>
                          <a:rPr lang="fr-FR" b="1" i="1">
                            <a:latin typeface="Cambria Math" panose="02040503050406030204" pitchFamily="18" charset="0"/>
                          </a:rPr>
                          <m:t>𝟏</m:t>
                        </m:r>
                      </m:sub>
                    </m:sSub>
                    <m:sSub>
                      <m:sSubPr>
                        <m:ctrlPr>
                          <a:rPr lang="fr-FR" b="1" i="1">
                            <a:latin typeface="Cambria Math" panose="02040503050406030204" pitchFamily="18" charset="0"/>
                          </a:rPr>
                        </m:ctrlPr>
                      </m:sSubPr>
                      <m:e>
                        <m:r>
                          <a:rPr lang="fr-FR" b="1" i="1" smtClean="0">
                            <a:latin typeface="Cambria Math" panose="02040503050406030204" pitchFamily="18" charset="0"/>
                          </a:rPr>
                          <m:t>𝑮𝑶𝑽</m:t>
                        </m:r>
                      </m:e>
                      <m:sub>
                        <m:r>
                          <a:rPr lang="fr-FR" b="1" i="1">
                            <a:latin typeface="Cambria Math" panose="02040503050406030204" pitchFamily="18" charset="0"/>
                          </a:rPr>
                          <m:t>𝒊𝒕</m:t>
                        </m:r>
                      </m:sub>
                    </m:sSub>
                    <m:r>
                      <a:rPr lang="fr-FR" b="1" i="1">
                        <a:latin typeface="Cambria Math" panose="02040503050406030204" pitchFamily="18" charset="0"/>
                      </a:rPr>
                      <m:t>+</m:t>
                    </m:r>
                    <m:r>
                      <a:rPr lang="fr-FR" b="1" i="1">
                        <a:latin typeface="Cambria Math" panose="02040503050406030204" pitchFamily="18" charset="0"/>
                      </a:rPr>
                      <m:t>𝜷</m:t>
                    </m:r>
                    <m:sSub>
                      <m:sSubPr>
                        <m:ctrlPr>
                          <a:rPr lang="fr-FR" b="1" i="1">
                            <a:latin typeface="Cambria Math" panose="02040503050406030204" pitchFamily="18" charset="0"/>
                          </a:rPr>
                        </m:ctrlPr>
                      </m:sSubPr>
                      <m:e>
                        <m:r>
                          <a:rPr lang="fr-FR" b="1" i="1">
                            <a:latin typeface="Cambria Math" panose="02040503050406030204" pitchFamily="18" charset="0"/>
                          </a:rPr>
                          <m:t>𝑿</m:t>
                        </m:r>
                      </m:e>
                      <m:sub>
                        <m:r>
                          <a:rPr lang="fr-FR" b="1" i="1">
                            <a:latin typeface="Cambria Math" panose="02040503050406030204" pitchFamily="18" charset="0"/>
                          </a:rPr>
                          <m:t>𝒊𝒕</m:t>
                        </m:r>
                      </m:sub>
                    </m:sSub>
                    <m:r>
                      <a:rPr lang="fr-FR" b="1" i="1">
                        <a:latin typeface="Cambria Math" panose="02040503050406030204" pitchFamily="18" charset="0"/>
                      </a:rPr>
                      <m:t>+</m:t>
                    </m:r>
                    <m:sSub>
                      <m:sSubPr>
                        <m:ctrlPr>
                          <a:rPr lang="fr-FR" b="1" i="1">
                            <a:latin typeface="Cambria Math" panose="02040503050406030204" pitchFamily="18" charset="0"/>
                          </a:rPr>
                        </m:ctrlPr>
                      </m:sSubPr>
                      <m:e>
                        <m:r>
                          <a:rPr lang="fr-FR" b="1" i="1">
                            <a:latin typeface="Cambria Math" panose="02040503050406030204" pitchFamily="18" charset="0"/>
                          </a:rPr>
                          <m:t>𝒖</m:t>
                        </m:r>
                      </m:e>
                      <m:sub>
                        <m:r>
                          <a:rPr lang="fr-FR" b="1" i="1">
                            <a:latin typeface="Cambria Math" panose="02040503050406030204" pitchFamily="18" charset="0"/>
                          </a:rPr>
                          <m:t>𝒊𝒕</m:t>
                        </m:r>
                      </m:sub>
                    </m:sSub>
                  </m:oMath>
                </a14:m>
                <a:endParaRPr lang="en-US" dirty="0"/>
              </a:p>
              <a:p>
                <a:endParaRPr lang="en-US" dirty="0"/>
              </a:p>
              <a:p>
                <a:endParaRPr lang="en-US" dirty="0"/>
              </a:p>
              <a:p>
                <a:endParaRPr lang="en-US" dirty="0"/>
              </a:p>
              <a:p>
                <a14:m>
                  <m:oMath xmlns:m="http://schemas.openxmlformats.org/officeDocument/2006/math">
                    <m:sSub>
                      <m:sSubPr>
                        <m:ctrlPr>
                          <a:rPr lang="fr-FR" b="1" i="1">
                            <a:latin typeface="Cambria Math" panose="02040503050406030204" pitchFamily="18" charset="0"/>
                          </a:rPr>
                        </m:ctrlPr>
                      </m:sSubPr>
                      <m:e>
                        <m:r>
                          <a:rPr lang="fr-FR" b="1" i="1" smtClean="0">
                            <a:latin typeface="Cambria Math" panose="02040503050406030204" pitchFamily="18" charset="0"/>
                          </a:rPr>
                          <m:t>𝑯𝑬𝑨𝑳</m:t>
                        </m:r>
                      </m:e>
                      <m:sub>
                        <m:r>
                          <a:rPr lang="fr-FR" b="1" i="1">
                            <a:latin typeface="Cambria Math" panose="02040503050406030204" pitchFamily="18" charset="0"/>
                          </a:rPr>
                          <m:t>𝒊𝒕</m:t>
                        </m:r>
                      </m:sub>
                    </m:sSub>
                    <m:r>
                      <a:rPr lang="fr-FR" b="1" i="1">
                        <a:latin typeface="Cambria Math" panose="02040503050406030204" pitchFamily="18" charset="0"/>
                      </a:rPr>
                      <m:t>=</m:t>
                    </m:r>
                    <m:sSub>
                      <m:sSubPr>
                        <m:ctrlPr>
                          <a:rPr lang="fr-FR" b="1" i="1">
                            <a:latin typeface="Cambria Math" panose="02040503050406030204" pitchFamily="18" charset="0"/>
                          </a:rPr>
                        </m:ctrlPr>
                      </m:sSubPr>
                      <m:e>
                        <m:r>
                          <a:rPr lang="fr-FR" b="1" i="1">
                            <a:latin typeface="Cambria Math" panose="02040503050406030204" pitchFamily="18" charset="0"/>
                          </a:rPr>
                          <m:t>𝜶</m:t>
                        </m:r>
                      </m:e>
                      <m:sub>
                        <m:r>
                          <a:rPr lang="fr-FR" b="1" i="1">
                            <a:latin typeface="Cambria Math" panose="02040503050406030204" pitchFamily="18" charset="0"/>
                          </a:rPr>
                          <m:t>𝟎</m:t>
                        </m:r>
                      </m:sub>
                    </m:sSub>
                    <m:r>
                      <a:rPr lang="fr-FR" b="1" i="1">
                        <a:latin typeface="Cambria Math" panose="02040503050406030204" pitchFamily="18" charset="0"/>
                      </a:rPr>
                      <m:t>+</m:t>
                    </m:r>
                    <m:sSub>
                      <m:sSubPr>
                        <m:ctrlPr>
                          <a:rPr lang="fr-FR" b="1" i="1">
                            <a:latin typeface="Cambria Math" panose="02040503050406030204" pitchFamily="18" charset="0"/>
                          </a:rPr>
                        </m:ctrlPr>
                      </m:sSubPr>
                      <m:e>
                        <m:r>
                          <a:rPr lang="fr-FR" b="1" i="1">
                            <a:latin typeface="Cambria Math" panose="02040503050406030204" pitchFamily="18" charset="0"/>
                          </a:rPr>
                          <m:t>𝜶</m:t>
                        </m:r>
                      </m:e>
                      <m:sub>
                        <m:r>
                          <a:rPr lang="fr-FR" b="1" i="1">
                            <a:latin typeface="Cambria Math" panose="02040503050406030204" pitchFamily="18" charset="0"/>
                          </a:rPr>
                          <m:t>𝟏</m:t>
                        </m:r>
                      </m:sub>
                    </m:sSub>
                    <m:sSub>
                      <m:sSubPr>
                        <m:ctrlPr>
                          <a:rPr lang="fr-FR" b="1" i="1">
                            <a:latin typeface="Cambria Math" panose="02040503050406030204" pitchFamily="18" charset="0"/>
                          </a:rPr>
                        </m:ctrlPr>
                      </m:sSubPr>
                      <m:e>
                        <m:r>
                          <a:rPr lang="fr-FR" b="1" i="1" smtClean="0">
                            <a:latin typeface="Cambria Math" panose="02040503050406030204" pitchFamily="18" charset="0"/>
                          </a:rPr>
                          <m:t>𝑮𝑶𝑽</m:t>
                        </m:r>
                      </m:e>
                      <m:sub>
                        <m:r>
                          <a:rPr lang="fr-FR" b="1" i="1">
                            <a:latin typeface="Cambria Math" panose="02040503050406030204" pitchFamily="18" charset="0"/>
                          </a:rPr>
                          <m:t>𝒊𝒕</m:t>
                        </m:r>
                      </m:sub>
                    </m:sSub>
                    <m:r>
                      <a:rPr lang="fr-FR" b="1" i="1">
                        <a:latin typeface="Cambria Math" panose="02040503050406030204" pitchFamily="18" charset="0"/>
                      </a:rPr>
                      <m:t>+</m:t>
                    </m:r>
                    <m:r>
                      <a:rPr lang="fr-FR" b="1" i="1">
                        <a:latin typeface="Cambria Math" panose="02040503050406030204" pitchFamily="18" charset="0"/>
                      </a:rPr>
                      <m:t>𝜷</m:t>
                    </m:r>
                    <m:sSub>
                      <m:sSubPr>
                        <m:ctrlPr>
                          <a:rPr lang="fr-FR" b="1" i="1">
                            <a:latin typeface="Cambria Math" panose="02040503050406030204" pitchFamily="18" charset="0"/>
                          </a:rPr>
                        </m:ctrlPr>
                      </m:sSubPr>
                      <m:e>
                        <m:r>
                          <a:rPr lang="fr-FR" b="1" i="1">
                            <a:latin typeface="Cambria Math" panose="02040503050406030204" pitchFamily="18" charset="0"/>
                          </a:rPr>
                          <m:t>𝑿</m:t>
                        </m:r>
                      </m:e>
                      <m:sub>
                        <m:r>
                          <a:rPr lang="fr-FR" b="1" i="1">
                            <a:latin typeface="Cambria Math" panose="02040503050406030204" pitchFamily="18" charset="0"/>
                          </a:rPr>
                          <m:t>𝒊𝒕</m:t>
                        </m:r>
                      </m:sub>
                    </m:sSub>
                    <m:r>
                      <a:rPr lang="fr-FR" b="1" i="1">
                        <a:latin typeface="Cambria Math" panose="02040503050406030204" pitchFamily="18" charset="0"/>
                      </a:rPr>
                      <m:t>+</m:t>
                    </m:r>
                    <m:sSub>
                      <m:sSubPr>
                        <m:ctrlPr>
                          <a:rPr lang="fr-FR" b="1" i="1">
                            <a:latin typeface="Cambria Math" panose="02040503050406030204" pitchFamily="18" charset="0"/>
                          </a:rPr>
                        </m:ctrlPr>
                      </m:sSubPr>
                      <m:e>
                        <m:r>
                          <a:rPr lang="fr-FR" b="1" i="1">
                            <a:latin typeface="Cambria Math" panose="02040503050406030204" pitchFamily="18" charset="0"/>
                          </a:rPr>
                          <m:t>𝒖</m:t>
                        </m:r>
                      </m:e>
                      <m:sub>
                        <m:r>
                          <a:rPr lang="fr-FR" b="1" i="1">
                            <a:latin typeface="Cambria Math" panose="02040503050406030204" pitchFamily="18" charset="0"/>
                          </a:rPr>
                          <m:t>𝒊𝒕</m:t>
                        </m:r>
                      </m:sub>
                    </m:sSub>
                  </m:oMath>
                </a14:m>
                <a:endParaRPr lang="en-US" dirty="0"/>
              </a:p>
            </p:txBody>
          </p:sp>
        </mc:Choice>
        <mc:Fallback xmlns="">
          <p:sp>
            <p:nvSpPr>
              <p:cNvPr id="3" name="Espace réservé du contenu 2">
                <a:extLst>
                  <a:ext uri="{FF2B5EF4-FFF2-40B4-BE49-F238E27FC236}">
                    <a16:creationId xmlns:a16="http://schemas.microsoft.com/office/drawing/2014/main" id="{1097790C-7A8D-4065-ADF8-12AC0E94C0CD}"/>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US">
                    <a:noFill/>
                  </a:rPr>
                  <a:t> </a:t>
                </a:r>
              </a:p>
            </p:txBody>
          </p:sp>
        </mc:Fallback>
      </mc:AlternateContent>
      <p:sp>
        <p:nvSpPr>
          <p:cNvPr id="4" name="Titre 3">
            <a:extLst>
              <a:ext uri="{FF2B5EF4-FFF2-40B4-BE49-F238E27FC236}">
                <a16:creationId xmlns:a16="http://schemas.microsoft.com/office/drawing/2014/main" xmlns="" id="{834BBA01-CABC-4ED2-8646-3F464AD11417}"/>
              </a:ext>
            </a:extLst>
          </p:cNvPr>
          <p:cNvSpPr>
            <a:spLocks noGrp="1"/>
          </p:cNvSpPr>
          <p:nvPr>
            <p:ph type="title"/>
          </p:nvPr>
        </p:nvSpPr>
        <p:spPr>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Garamond" panose="02020404030301010803" pitchFamily="18" charset="0"/>
                <a:cs typeface="Arial" pitchFamily="34" charset="0"/>
              </a:rPr>
              <a:t>Methodology (Empirical model)</a:t>
            </a:r>
          </a:p>
        </p:txBody>
      </p:sp>
    </p:spTree>
    <p:extLst>
      <p:ext uri="{BB962C8B-B14F-4D97-AF65-F5344CB8AC3E}">
        <p14:creationId xmlns:p14="http://schemas.microsoft.com/office/powerpoint/2010/main" val="36327867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1515</Words>
  <Application>Microsoft Office PowerPoint</Application>
  <PresentationFormat>Widescreen</PresentationFormat>
  <Paragraphs>220</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 Math</vt:lpstr>
      <vt:lpstr>Garamond</vt:lpstr>
      <vt:lpstr>Times New Roman</vt:lpstr>
      <vt:lpstr>Wingdings</vt:lpstr>
      <vt:lpstr>Thème Office</vt:lpstr>
      <vt:lpstr>The AUC International Conference for Research on African Challenges (ICRAC), No Poverty 4-5 December, 2019 Cairo</vt:lpstr>
      <vt:lpstr>Outline</vt:lpstr>
      <vt:lpstr> Introduction and background</vt:lpstr>
      <vt:lpstr> Introduction and background</vt:lpstr>
      <vt:lpstr> Introduction and background</vt:lpstr>
      <vt:lpstr> Introduction and background</vt:lpstr>
      <vt:lpstr>Objectives</vt:lpstr>
      <vt:lpstr>Justification</vt:lpstr>
      <vt:lpstr>Methodology (Empirical model)</vt:lpstr>
      <vt:lpstr>Methodology (Data and estimation technique)</vt:lpstr>
      <vt:lpstr>Results (descriptive analysis)</vt:lpstr>
      <vt:lpstr>Results (descriptive analysis)</vt:lpstr>
      <vt:lpstr>Results (descriptive analysis)</vt:lpstr>
      <vt:lpstr>Results (Econometric analysis)</vt:lpstr>
      <vt:lpstr>Conclusion and policy implications</vt:lpstr>
      <vt:lpstr>Conclusion and policy implications</vt:lpstr>
      <vt:lpstr>Conclusion and policy implications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ADJOR</dc:creator>
  <cp:lastModifiedBy>AP-RIC</cp:lastModifiedBy>
  <cp:revision>41</cp:revision>
  <dcterms:created xsi:type="dcterms:W3CDTF">2019-11-27T15:56:39Z</dcterms:created>
  <dcterms:modified xsi:type="dcterms:W3CDTF">2019-12-03T09:04:24Z</dcterms:modified>
</cp:coreProperties>
</file>